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68" r:id="rId4"/>
    <p:sldId id="294" r:id="rId5"/>
    <p:sldId id="297" r:id="rId6"/>
    <p:sldId id="309" r:id="rId7"/>
    <p:sldId id="310" r:id="rId8"/>
    <p:sldId id="313" r:id="rId9"/>
    <p:sldId id="311" r:id="rId10"/>
    <p:sldId id="312" r:id="rId11"/>
    <p:sldId id="314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3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47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08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544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381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19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5153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20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02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7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85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05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169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10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53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60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9065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CUDA C/</a:t>
            </a:r>
            <a:r>
              <a:rPr lang="hu-HU" dirty="0" err="1" smtClean="0"/>
              <a:t>C</a:t>
            </a:r>
            <a:r>
              <a:rPr lang="hu-HU" dirty="0" smtClean="0"/>
              <a:t>++ programozás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Atomikus</a:t>
            </a:r>
            <a:r>
              <a:rPr lang="hu-HU" dirty="0" smtClean="0"/>
              <a:t> műveletek</a:t>
            </a:r>
            <a:endParaRPr lang="en-GB" dirty="0"/>
          </a:p>
        </p:txBody>
      </p:sp>
      <p:pic>
        <p:nvPicPr>
          <p:cNvPr id="4" name="Kép 3" descr="nkp-logo-finale"/>
          <p:cNvPicPr/>
          <p:nvPr/>
        </p:nvPicPr>
        <p:blipFill>
          <a:blip r:embed="rId2"/>
          <a:srcRect b="22336"/>
          <a:stretch>
            <a:fillRect/>
          </a:stretch>
        </p:blipFill>
        <p:spPr bwMode="auto">
          <a:xfrm>
            <a:off x="25901" y="5805264"/>
            <a:ext cx="1029970" cy="951865"/>
          </a:xfrm>
          <a:prstGeom prst="rect">
            <a:avLst/>
          </a:prstGeom>
          <a:noFill/>
        </p:spPr>
      </p:pic>
      <p:pic>
        <p:nvPicPr>
          <p:cNvPr id="5" name="Kép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595" y="5803001"/>
            <a:ext cx="1990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1043699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8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segédanyag készítése a </a:t>
            </a:r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TÁMOP 4.2.4.A/2-11-1-2012-0001 Nemzeti Kiválóság Program című kiemelt projekt keretében zajlott. A projekt az Európai Unió támogatásával, az Európai Szociális Alap társfinanszírozásával valósul meg.</a:t>
            </a:r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28571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Hisztogram a </a:t>
            </a:r>
            <a:r>
              <a:rPr lang="hu-HU" dirty="0" err="1" smtClean="0"/>
              <a:t>GPU-n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Bonyolult művelet.</a:t>
            </a:r>
          </a:p>
          <a:p>
            <a:pPr lvl="1"/>
            <a:r>
              <a:rPr lang="hu-HU" dirty="0" smtClean="0"/>
              <a:t>A szálak konkurens módon párhuzamosan dolgozzák fel az adatot.</a:t>
            </a:r>
          </a:p>
          <a:p>
            <a:pPr lvl="2"/>
            <a:r>
              <a:rPr lang="hu-HU" dirty="0" smtClean="0"/>
              <a:t>Konfliktus léphet fel, ha két szál ugyanazt a hisztogram számlálót akarja növelni.</a:t>
            </a:r>
          </a:p>
          <a:p>
            <a:pPr lvl="1"/>
            <a:r>
              <a:rPr lang="hu-HU" dirty="0" smtClean="0"/>
              <a:t>Magoldás: </a:t>
            </a:r>
            <a:r>
              <a:rPr lang="hu-HU" dirty="0" err="1" smtClean="0"/>
              <a:t>atomikus</a:t>
            </a:r>
            <a:r>
              <a:rPr lang="hu-HU" dirty="0" smtClean="0"/>
              <a:t> műveletek</a:t>
            </a:r>
          </a:p>
          <a:p>
            <a:pPr lvl="2"/>
            <a:r>
              <a:rPr lang="hu-HU" dirty="0" smtClean="0"/>
              <a:t>A számláló növeléseket </a:t>
            </a:r>
            <a:r>
              <a:rPr lang="hu-HU" dirty="0" err="1" smtClean="0"/>
              <a:t>atomikus</a:t>
            </a:r>
            <a:r>
              <a:rPr lang="hu-HU" dirty="0" smtClean="0"/>
              <a:t> műveletekkel végezzük a kernelben.</a:t>
            </a:r>
          </a:p>
          <a:p>
            <a:pPr lvl="2"/>
            <a:r>
              <a:rPr lang="hu-HU" dirty="0" smtClean="0"/>
              <a:t>Ez automatikusan feloldja a konfliktusokat.</a:t>
            </a:r>
          </a:p>
          <a:p>
            <a:pPr lvl="1"/>
            <a:r>
              <a:rPr lang="hu-HU" dirty="0" smtClean="0"/>
              <a:t>Hátrányok:</a:t>
            </a:r>
          </a:p>
          <a:p>
            <a:pPr lvl="2"/>
            <a:r>
              <a:rPr lang="hu-HU" dirty="0" smtClean="0"/>
              <a:t>Lassítja a kódot</a:t>
            </a:r>
          </a:p>
          <a:p>
            <a:pPr lvl="3"/>
            <a:r>
              <a:rPr lang="hu-HU" dirty="0" smtClean="0"/>
              <a:t>A szálak sorban várhatnak egy számláló növelésére.</a:t>
            </a:r>
          </a:p>
          <a:p>
            <a:r>
              <a:rPr lang="hu-HU" dirty="0" smtClean="0"/>
              <a:t>16_</a:t>
            </a:r>
            <a:r>
              <a:rPr lang="hu-HU" dirty="0" err="1" smtClean="0"/>
              <a:t>Hist</a:t>
            </a:r>
            <a:r>
              <a:rPr lang="hu-HU" dirty="0" smtClean="0"/>
              <a:t>_</a:t>
            </a:r>
            <a:r>
              <a:rPr lang="hu-HU" dirty="0" err="1" smtClean="0"/>
              <a:t>GPU.cu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01158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lehetőségek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Mire lehetne még használni az </a:t>
            </a:r>
            <a:r>
              <a:rPr lang="hu-HU" dirty="0" err="1" smtClean="0"/>
              <a:t>atomikus</a:t>
            </a:r>
            <a:r>
              <a:rPr lang="hu-HU" dirty="0" smtClean="0"/>
              <a:t> műveleteket?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763842"/>
            <a:ext cx="37623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35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GPU számítási képességek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Számítási képesség ismétlés:</a:t>
            </a:r>
          </a:p>
          <a:p>
            <a:pPr lvl="1"/>
            <a:r>
              <a:rPr lang="hu-HU" dirty="0" smtClean="0"/>
              <a:t>Minden </a:t>
            </a:r>
            <a:r>
              <a:rPr lang="hu-HU" dirty="0" err="1" smtClean="0"/>
              <a:t>GPU-hoz</a:t>
            </a:r>
            <a:r>
              <a:rPr lang="hu-HU" dirty="0" smtClean="0"/>
              <a:t> tartozik egy adott számítási </a:t>
            </a:r>
            <a:r>
              <a:rPr lang="hu-HU" dirty="0" err="1" smtClean="0"/>
              <a:t>képesság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Pl.: 1.2, 2.0, 3.0</a:t>
            </a:r>
          </a:p>
          <a:p>
            <a:r>
              <a:rPr lang="hu-HU" dirty="0" smtClean="0"/>
              <a:t>Leírja:</a:t>
            </a:r>
          </a:p>
          <a:p>
            <a:pPr lvl="1"/>
            <a:r>
              <a:rPr lang="hu-HU" dirty="0" smtClean="0"/>
              <a:t>Az architektúra főbb jellemzőit.</a:t>
            </a:r>
          </a:p>
          <a:p>
            <a:pPr lvl="1"/>
            <a:r>
              <a:rPr lang="hu-HU" dirty="0" smtClean="0"/>
              <a:t>A GPU által adott lehetőségeket, és szolgáltatásokat.</a:t>
            </a:r>
          </a:p>
          <a:p>
            <a:r>
              <a:rPr lang="hu-HU" dirty="0" smtClean="0"/>
              <a:t>Inkrementális szolgáltatáslista.</a:t>
            </a:r>
          </a:p>
          <a:p>
            <a:pPr lvl="1"/>
            <a:r>
              <a:rPr lang="hu-HU" dirty="0" smtClean="0"/>
              <a:t>A magasabb számítási képességű GPU több szolgáltatást ad.</a:t>
            </a:r>
          </a:p>
          <a:p>
            <a:pPr lvl="1"/>
            <a:r>
              <a:rPr lang="hu-HU" dirty="0" smtClean="0"/>
              <a:t>Régi elemek nem vesznek el.</a:t>
            </a:r>
          </a:p>
          <a:p>
            <a:pPr lvl="2"/>
            <a:r>
              <a:rPr lang="hu-HU" dirty="0" smtClean="0"/>
              <a:t>Visszafelé kompatibilitás.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1664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Fordítás adott számítási képességre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kód fordításakor jelezni lehet, a fordító számára, hogy:</a:t>
            </a:r>
          </a:p>
          <a:p>
            <a:pPr lvl="1"/>
            <a:r>
              <a:rPr lang="hu-HU" dirty="0" smtClean="0"/>
              <a:t>Mi a minimális szolgáltatáskészlet (számítási képesség) amire fordítani szeretnénk a programot.</a:t>
            </a:r>
          </a:p>
          <a:p>
            <a:pPr lvl="1"/>
            <a:r>
              <a:rPr lang="hu-HU" dirty="0" smtClean="0"/>
              <a:t>Milyen </a:t>
            </a:r>
            <a:r>
              <a:rPr lang="hu-HU" dirty="0" err="1" smtClean="0"/>
              <a:t>GPU-ra</a:t>
            </a:r>
            <a:r>
              <a:rPr lang="hu-HU" dirty="0" smtClean="0"/>
              <a:t> optimalizáljon.</a:t>
            </a:r>
          </a:p>
          <a:p>
            <a:r>
              <a:rPr lang="hu-HU" dirty="0" smtClean="0"/>
              <a:t>Megadás az </a:t>
            </a:r>
            <a:r>
              <a:rPr lang="hu-HU" dirty="0" err="1" smtClean="0"/>
              <a:t>nvcc</a:t>
            </a:r>
            <a:r>
              <a:rPr lang="hu-HU" dirty="0" smtClean="0"/>
              <a:t> parancssori argumentumával:</a:t>
            </a:r>
          </a:p>
          <a:p>
            <a:pPr lvl="1"/>
            <a:r>
              <a:rPr lang="hu-HU" dirty="0" err="1" smtClean="0"/>
              <a:t>nvcc</a:t>
            </a:r>
            <a:r>
              <a:rPr lang="hu-HU" dirty="0"/>
              <a:t> </a:t>
            </a:r>
            <a:r>
              <a:rPr lang="hu-HU" dirty="0" smtClean="0"/>
              <a:t>–</a:t>
            </a:r>
            <a:r>
              <a:rPr lang="hu-HU" dirty="0" err="1" smtClean="0"/>
              <a:t>arch</a:t>
            </a:r>
            <a:r>
              <a:rPr lang="hu-HU" dirty="0" smtClean="0"/>
              <a:t>=</a:t>
            </a:r>
            <a:r>
              <a:rPr lang="hu-HU" dirty="0" err="1" smtClean="0"/>
              <a:t>sm</a:t>
            </a:r>
            <a:r>
              <a:rPr lang="hu-HU" dirty="0" smtClean="0"/>
              <a:t>_11</a:t>
            </a:r>
          </a:p>
          <a:p>
            <a:pPr lvl="2"/>
            <a:r>
              <a:rPr lang="hu-HU" dirty="0" smtClean="0"/>
              <a:t>A program minimum 1.1-es képességű </a:t>
            </a:r>
            <a:r>
              <a:rPr lang="hu-HU" dirty="0" err="1" smtClean="0"/>
              <a:t>GPU-n</a:t>
            </a:r>
            <a:r>
              <a:rPr lang="hu-HU" dirty="0" smtClean="0"/>
              <a:t> fut.</a:t>
            </a:r>
          </a:p>
          <a:p>
            <a:pPr lvl="2"/>
            <a:endParaRPr lang="hu-HU" dirty="0"/>
          </a:p>
          <a:p>
            <a:r>
              <a:rPr lang="hu-HU" dirty="0" smtClean="0"/>
              <a:t>Miért érdekes ez nekünk?</a:t>
            </a:r>
          </a:p>
          <a:p>
            <a:pPr lvl="1"/>
            <a:r>
              <a:rPr lang="hu-HU" dirty="0" smtClean="0"/>
              <a:t>Mert a mai óra anyaga, az </a:t>
            </a:r>
            <a:r>
              <a:rPr lang="hu-HU" dirty="0" err="1" smtClean="0"/>
              <a:t>atomikus</a:t>
            </a:r>
            <a:r>
              <a:rPr lang="hu-HU" dirty="0" smtClean="0"/>
              <a:t> műveletek a 2.0-s képességtől jönnek be a </a:t>
            </a:r>
            <a:r>
              <a:rPr lang="hu-HU" dirty="0" err="1" smtClean="0"/>
              <a:t>GPU-ba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Meg különben sem árt tudni.</a:t>
            </a:r>
          </a:p>
        </p:txBody>
      </p:sp>
    </p:spTree>
    <p:extLst>
      <p:ext uri="{BB962C8B-B14F-4D97-AF65-F5344CB8AC3E}">
        <p14:creationId xmlns:p14="http://schemas.microsoft.com/office/powerpoint/2010/main" val="186281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Konkurens futtatás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párhuzamos programok futásakor előfordulhatnak versenyhelyzetek:</a:t>
            </a:r>
          </a:p>
          <a:p>
            <a:pPr lvl="1"/>
            <a:r>
              <a:rPr lang="hu-HU" dirty="0" smtClean="0"/>
              <a:t>Két vagy több utasítás ugyanazt az adatot próbálja elérni/módosítani.</a:t>
            </a:r>
          </a:p>
          <a:p>
            <a:pPr lvl="1"/>
            <a:r>
              <a:rPr lang="hu-HU" dirty="0" smtClean="0"/>
              <a:t>Például: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466608" y="3766388"/>
            <a:ext cx="5985712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kernel(int* x) {</a:t>
            </a:r>
          </a:p>
          <a:p>
            <a:endParaRPr lang="hu-HU" sz="1200" b="1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(*x)++;              //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növelése (nem pixelenként)</a:t>
            </a:r>
          </a:p>
          <a:p>
            <a:endParaRPr lang="hu-HU" sz="1200" b="1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hu-HU" sz="12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main(...) {</a:t>
            </a:r>
          </a:p>
          <a:p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int*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_x;</a:t>
            </a:r>
            <a:endParaRPr lang="hu-HU" sz="12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1200" b="1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...</a:t>
            </a:r>
          </a:p>
          <a:p>
            <a:endParaRPr lang="hu-HU" sz="1200" b="1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kernel&lt;&lt;&lt;2, </a:t>
            </a:r>
            <a:r>
              <a:rPr lang="hu-HU" sz="12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&gt;&gt;&gt;(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_x);  // melyik szál növeli x-et?</a:t>
            </a:r>
            <a:endParaRPr lang="hu-HU" sz="12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1200" b="1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...</a:t>
            </a: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hu-HU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Probléma konkurens adatelérésnél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148730"/>
          </a:xfrm>
        </p:spPr>
        <p:txBody>
          <a:bodyPr>
            <a:normAutofit/>
          </a:bodyPr>
          <a:lstStyle/>
          <a:p>
            <a:r>
              <a:rPr lang="hu-HU" dirty="0" smtClean="0"/>
              <a:t>(*x)++;</a:t>
            </a:r>
          </a:p>
          <a:p>
            <a:pPr lvl="1"/>
            <a:r>
              <a:rPr lang="hu-HU" dirty="0" smtClean="0"/>
              <a:t>3 lépésben</a:t>
            </a:r>
          </a:p>
          <a:p>
            <a:pPr lvl="2"/>
            <a:r>
              <a:rPr lang="hu-HU" dirty="0" smtClean="0"/>
              <a:t>X értékének kiolvasása a memóriából,</a:t>
            </a:r>
          </a:p>
          <a:p>
            <a:pPr lvl="2"/>
            <a:r>
              <a:rPr lang="hu-HU" dirty="0" smtClean="0"/>
              <a:t>Az érték növelése,</a:t>
            </a:r>
          </a:p>
          <a:p>
            <a:pPr lvl="2"/>
            <a:r>
              <a:rPr lang="hu-HU" dirty="0" smtClean="0"/>
              <a:t>Eredmény visszaírása a memóriába</a:t>
            </a:r>
          </a:p>
          <a:p>
            <a:r>
              <a:rPr lang="hu-HU" dirty="0" smtClean="0"/>
              <a:t>Ha párhuzamosan megy (pl.: x):</a:t>
            </a:r>
          </a:p>
        </p:txBody>
      </p:sp>
      <p:sp>
        <p:nvSpPr>
          <p:cNvPr id="5" name="Téglalap 4"/>
          <p:cNvSpPr/>
          <p:nvPr/>
        </p:nvSpPr>
        <p:spPr>
          <a:xfrm>
            <a:off x="1538663" y="4365104"/>
            <a:ext cx="181820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1. szál</a:t>
            </a:r>
          </a:p>
          <a:p>
            <a:endParaRPr lang="hu-HU" sz="1200" dirty="0"/>
          </a:p>
          <a:p>
            <a:r>
              <a:rPr lang="hu-HU" sz="1200" dirty="0" smtClean="0"/>
              <a:t>Olvasás: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 = *x;</a:t>
            </a:r>
            <a:br>
              <a:rPr lang="hu-HU" sz="1200" dirty="0" smtClean="0"/>
            </a:br>
            <a:r>
              <a:rPr lang="hu-HU" sz="1200" dirty="0" smtClean="0"/>
              <a:t>// 4 beolvasva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/>
          </a:p>
          <a:p>
            <a:r>
              <a:rPr lang="hu-HU" sz="1200" dirty="0" smtClean="0"/>
              <a:t>Növelés: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++;</a:t>
            </a:r>
            <a:br>
              <a:rPr lang="hu-HU" sz="1200" dirty="0" smtClean="0"/>
            </a:br>
            <a:r>
              <a:rPr lang="hu-HU" sz="1200" dirty="0" smtClean="0"/>
              <a:t>// növelt érték: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r>
              <a:rPr lang="hu-HU" sz="1200" dirty="0" smtClean="0"/>
              <a:t>Visszaírás:</a:t>
            </a:r>
            <a:endParaRPr lang="hu-H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/>
              <a:t>*x = </a:t>
            </a:r>
            <a:r>
              <a:rPr lang="hu-HU" sz="1200" dirty="0" err="1" smtClean="0"/>
              <a:t>reg</a:t>
            </a:r>
            <a:r>
              <a:rPr lang="hu-HU" sz="1200" dirty="0" smtClean="0"/>
              <a:t>;</a:t>
            </a:r>
            <a:r>
              <a:rPr lang="hu-HU" sz="1200" dirty="0"/>
              <a:t> // *</a:t>
            </a:r>
            <a:r>
              <a:rPr lang="hu-HU" sz="1200" dirty="0" err="1"/>
              <a:t>x</a:t>
            </a:r>
            <a:r>
              <a:rPr lang="hu-HU" sz="1200" dirty="0"/>
              <a:t>=5;</a:t>
            </a:r>
            <a:endParaRPr lang="hu-HU" sz="1200" dirty="0" smtClean="0"/>
          </a:p>
        </p:txBody>
      </p:sp>
      <p:sp>
        <p:nvSpPr>
          <p:cNvPr id="6" name="Téglalap 5"/>
          <p:cNvSpPr/>
          <p:nvPr/>
        </p:nvSpPr>
        <p:spPr>
          <a:xfrm>
            <a:off x="3563888" y="4365104"/>
            <a:ext cx="181820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2. szál</a:t>
            </a:r>
          </a:p>
          <a:p>
            <a:endParaRPr lang="hu-HU" sz="1200" dirty="0"/>
          </a:p>
          <a:p>
            <a:r>
              <a:rPr lang="hu-HU" sz="1200" dirty="0" smtClean="0"/>
              <a:t>Olvasás: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 = *x;</a:t>
            </a:r>
            <a:br>
              <a:rPr lang="hu-HU" sz="1200" dirty="0" smtClean="0"/>
            </a:br>
            <a:r>
              <a:rPr lang="hu-HU" sz="1200" dirty="0" smtClean="0"/>
              <a:t>// 4 beolvasva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/>
          </a:p>
          <a:p>
            <a:r>
              <a:rPr lang="hu-HU" sz="1200" dirty="0" smtClean="0"/>
              <a:t>Növelés: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++;</a:t>
            </a:r>
            <a:br>
              <a:rPr lang="hu-HU" sz="1200" dirty="0" smtClean="0"/>
            </a:br>
            <a:r>
              <a:rPr lang="hu-HU" sz="1200" dirty="0" smtClean="0"/>
              <a:t>// növelt érték: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r>
              <a:rPr lang="hu-HU" sz="1200" dirty="0" smtClean="0"/>
              <a:t>Visszaírás:</a:t>
            </a:r>
            <a:endParaRPr lang="hu-H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/>
              <a:t>*x = </a:t>
            </a:r>
            <a:r>
              <a:rPr lang="hu-HU" sz="1200" dirty="0" err="1" smtClean="0"/>
              <a:t>reg</a:t>
            </a:r>
            <a:r>
              <a:rPr lang="hu-HU" sz="1200" dirty="0" smtClean="0"/>
              <a:t>;</a:t>
            </a:r>
            <a:r>
              <a:rPr lang="hu-HU" sz="1200" dirty="0"/>
              <a:t> // *</a:t>
            </a:r>
            <a:r>
              <a:rPr lang="hu-HU" sz="1200" dirty="0" err="1"/>
              <a:t>x</a:t>
            </a:r>
            <a:r>
              <a:rPr lang="hu-HU" sz="1200" dirty="0"/>
              <a:t>=5;</a:t>
            </a:r>
            <a:endParaRPr lang="hu-HU" sz="1200" dirty="0" smtClean="0"/>
          </a:p>
        </p:txBody>
      </p:sp>
      <p:sp>
        <p:nvSpPr>
          <p:cNvPr id="7" name="Téglalap 6"/>
          <p:cNvSpPr/>
          <p:nvPr/>
        </p:nvSpPr>
        <p:spPr>
          <a:xfrm>
            <a:off x="5589113" y="4365104"/>
            <a:ext cx="181820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3. szál</a:t>
            </a:r>
          </a:p>
          <a:p>
            <a:endParaRPr lang="hu-HU" sz="1200" dirty="0"/>
          </a:p>
          <a:p>
            <a:r>
              <a:rPr lang="hu-HU" sz="1200" dirty="0" smtClean="0"/>
              <a:t>Olvasás: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 = *x;</a:t>
            </a:r>
            <a:br>
              <a:rPr lang="hu-HU" sz="1200" dirty="0" smtClean="0"/>
            </a:br>
            <a:r>
              <a:rPr lang="hu-HU" sz="1200" dirty="0" smtClean="0"/>
              <a:t>// 4 beolvasva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/>
          </a:p>
          <a:p>
            <a:r>
              <a:rPr lang="hu-HU" sz="1200" dirty="0" smtClean="0"/>
              <a:t>Növelés: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++;</a:t>
            </a:r>
            <a:br>
              <a:rPr lang="hu-HU" sz="1200" dirty="0" smtClean="0"/>
            </a:br>
            <a:r>
              <a:rPr lang="hu-HU" sz="1200" dirty="0" smtClean="0"/>
              <a:t>// növelt érték: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r>
              <a:rPr lang="hu-HU" sz="1200" dirty="0" smtClean="0"/>
              <a:t>Visszaírás:</a:t>
            </a:r>
            <a:endParaRPr lang="hu-H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/>
              <a:t>*x = </a:t>
            </a:r>
            <a:r>
              <a:rPr lang="hu-HU" sz="1200" dirty="0" err="1" smtClean="0"/>
              <a:t>reg</a:t>
            </a:r>
            <a:r>
              <a:rPr lang="hu-HU" sz="1200" dirty="0" smtClean="0"/>
              <a:t>;</a:t>
            </a:r>
            <a:r>
              <a:rPr lang="hu-HU" sz="1200" dirty="0"/>
              <a:t> // *</a:t>
            </a:r>
            <a:r>
              <a:rPr lang="hu-HU" sz="1200" dirty="0" err="1"/>
              <a:t>x</a:t>
            </a:r>
            <a:r>
              <a:rPr lang="hu-HU" sz="1200" dirty="0"/>
              <a:t>=5;</a:t>
            </a:r>
            <a:endParaRPr lang="hu-HU" sz="1200" dirty="0" smtClean="0"/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1259632" y="4365104"/>
            <a:ext cx="0" cy="2304256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712694" y="5332566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idő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6035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Ugyanaz szekvenciálisan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148730"/>
          </a:xfrm>
        </p:spPr>
        <p:txBody>
          <a:bodyPr>
            <a:normAutofit/>
          </a:bodyPr>
          <a:lstStyle/>
          <a:p>
            <a:r>
              <a:rPr lang="hu-HU" dirty="0" smtClean="0"/>
              <a:t>(*x)++;</a:t>
            </a:r>
          </a:p>
          <a:p>
            <a:pPr lvl="1"/>
            <a:r>
              <a:rPr lang="hu-HU" dirty="0" smtClean="0"/>
              <a:t>3 lépésben</a:t>
            </a:r>
          </a:p>
          <a:p>
            <a:pPr lvl="2"/>
            <a:r>
              <a:rPr lang="hu-HU" dirty="0" smtClean="0"/>
              <a:t>X értékének kiolvasása a memóriából,</a:t>
            </a:r>
          </a:p>
          <a:p>
            <a:pPr lvl="2"/>
            <a:r>
              <a:rPr lang="hu-HU" dirty="0" smtClean="0"/>
              <a:t>Az érték növelése,</a:t>
            </a:r>
          </a:p>
          <a:p>
            <a:pPr lvl="2"/>
            <a:r>
              <a:rPr lang="hu-HU" dirty="0" smtClean="0"/>
              <a:t>Eredmény visszaírása a memóriába</a:t>
            </a:r>
          </a:p>
          <a:p>
            <a:r>
              <a:rPr lang="hu-HU" dirty="0" smtClean="0"/>
              <a:t>Ha párhuzamosan megy (pl.: x):</a:t>
            </a:r>
          </a:p>
        </p:txBody>
      </p:sp>
      <p:sp>
        <p:nvSpPr>
          <p:cNvPr id="5" name="Téglalap 4"/>
          <p:cNvSpPr/>
          <p:nvPr/>
        </p:nvSpPr>
        <p:spPr>
          <a:xfrm>
            <a:off x="1538663" y="4365104"/>
            <a:ext cx="181820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1. futás</a:t>
            </a:r>
          </a:p>
          <a:p>
            <a:endParaRPr lang="hu-HU" sz="1200" dirty="0"/>
          </a:p>
          <a:p>
            <a:r>
              <a:rPr lang="hu-HU" sz="1200" dirty="0" smtClean="0"/>
              <a:t>Olvasás: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 = *x;</a:t>
            </a:r>
            <a:br>
              <a:rPr lang="hu-HU" sz="1200" dirty="0" smtClean="0"/>
            </a:br>
            <a:r>
              <a:rPr lang="hu-HU" sz="1200" dirty="0" smtClean="0"/>
              <a:t>// 4 beolvasva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/>
          </a:p>
          <a:p>
            <a:r>
              <a:rPr lang="hu-HU" sz="1200" dirty="0" smtClean="0"/>
              <a:t>Növelés: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++;</a:t>
            </a:r>
            <a:br>
              <a:rPr lang="hu-HU" sz="1200" dirty="0" smtClean="0"/>
            </a:br>
            <a:r>
              <a:rPr lang="hu-HU" sz="1200" dirty="0" smtClean="0"/>
              <a:t>// növelt érték: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r>
              <a:rPr lang="hu-HU" sz="1200" dirty="0" smtClean="0"/>
              <a:t>Visszaírás:</a:t>
            </a:r>
            <a:endParaRPr lang="hu-H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/>
              <a:t>*x = </a:t>
            </a:r>
            <a:r>
              <a:rPr lang="hu-HU" sz="1200" dirty="0" err="1" smtClean="0"/>
              <a:t>reg</a:t>
            </a:r>
            <a:r>
              <a:rPr lang="hu-HU" sz="1200" dirty="0" smtClean="0"/>
              <a:t>;   // *</a:t>
            </a:r>
            <a:r>
              <a:rPr lang="hu-HU" sz="1200" dirty="0" err="1" smtClean="0"/>
              <a:t>x</a:t>
            </a:r>
            <a:r>
              <a:rPr lang="hu-HU" sz="1200" dirty="0" smtClean="0"/>
              <a:t>=5;</a:t>
            </a:r>
          </a:p>
        </p:txBody>
      </p:sp>
      <p:sp>
        <p:nvSpPr>
          <p:cNvPr id="6" name="Téglalap 5"/>
          <p:cNvSpPr/>
          <p:nvPr/>
        </p:nvSpPr>
        <p:spPr>
          <a:xfrm>
            <a:off x="3563888" y="4365104"/>
            <a:ext cx="181820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2. futás</a:t>
            </a:r>
          </a:p>
          <a:p>
            <a:endParaRPr lang="hu-HU" sz="1200" dirty="0"/>
          </a:p>
          <a:p>
            <a:r>
              <a:rPr lang="hu-HU" sz="1200" dirty="0" smtClean="0"/>
              <a:t>Olvasás: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 = *x;</a:t>
            </a:r>
            <a:br>
              <a:rPr lang="hu-HU" sz="1200" dirty="0" smtClean="0"/>
            </a:br>
            <a:r>
              <a:rPr lang="hu-HU" sz="1200" dirty="0" smtClean="0"/>
              <a:t>// 5 beolvasva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/>
          </a:p>
          <a:p>
            <a:r>
              <a:rPr lang="hu-HU" sz="1200" dirty="0" smtClean="0"/>
              <a:t>Növelés: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++;</a:t>
            </a:r>
            <a:br>
              <a:rPr lang="hu-HU" sz="1200" dirty="0" smtClean="0"/>
            </a:br>
            <a:r>
              <a:rPr lang="hu-HU" sz="1200" dirty="0" smtClean="0"/>
              <a:t>// növelt érték: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r>
              <a:rPr lang="hu-HU" sz="1200" dirty="0" smtClean="0"/>
              <a:t>Visszaírás:</a:t>
            </a:r>
            <a:endParaRPr lang="hu-H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/>
              <a:t>*x = </a:t>
            </a:r>
            <a:r>
              <a:rPr lang="hu-HU" sz="1200" dirty="0" err="1" smtClean="0"/>
              <a:t>reg</a:t>
            </a:r>
            <a:r>
              <a:rPr lang="hu-HU" sz="1200" dirty="0" smtClean="0"/>
              <a:t>;</a:t>
            </a:r>
            <a:r>
              <a:rPr lang="hu-HU" sz="1200" dirty="0"/>
              <a:t> // *</a:t>
            </a:r>
            <a:r>
              <a:rPr lang="hu-HU" sz="1200" dirty="0" err="1" smtClean="0"/>
              <a:t>x</a:t>
            </a:r>
            <a:r>
              <a:rPr lang="hu-HU" sz="1200" dirty="0" smtClean="0"/>
              <a:t>=6;</a:t>
            </a:r>
          </a:p>
        </p:txBody>
      </p:sp>
      <p:sp>
        <p:nvSpPr>
          <p:cNvPr id="7" name="Téglalap 6"/>
          <p:cNvSpPr/>
          <p:nvPr/>
        </p:nvSpPr>
        <p:spPr>
          <a:xfrm>
            <a:off x="5589113" y="4365104"/>
            <a:ext cx="181820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3. futás</a:t>
            </a:r>
          </a:p>
          <a:p>
            <a:endParaRPr lang="hu-HU" sz="1200" dirty="0"/>
          </a:p>
          <a:p>
            <a:r>
              <a:rPr lang="hu-HU" sz="1200" dirty="0" smtClean="0"/>
              <a:t>Olvasás: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 = *x;</a:t>
            </a:r>
            <a:br>
              <a:rPr lang="hu-HU" sz="1200" dirty="0" smtClean="0"/>
            </a:br>
            <a:r>
              <a:rPr lang="hu-HU" sz="1200" dirty="0" smtClean="0"/>
              <a:t>// 6 beolvasva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/>
          </a:p>
          <a:p>
            <a:r>
              <a:rPr lang="hu-HU" sz="1200" dirty="0" smtClean="0"/>
              <a:t>Növelés: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err="1" smtClean="0"/>
              <a:t>reg</a:t>
            </a:r>
            <a:r>
              <a:rPr lang="hu-HU" sz="1200" dirty="0" smtClean="0"/>
              <a:t>++;</a:t>
            </a:r>
            <a:br>
              <a:rPr lang="hu-HU" sz="1200" dirty="0" smtClean="0"/>
            </a:br>
            <a:r>
              <a:rPr lang="hu-HU" sz="1200" dirty="0" smtClean="0"/>
              <a:t>// növelt érték: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r>
              <a:rPr lang="hu-HU" sz="1200" dirty="0" smtClean="0"/>
              <a:t>Visszaírás:</a:t>
            </a:r>
            <a:endParaRPr lang="hu-H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dirty="0" smtClean="0"/>
              <a:t>*x = </a:t>
            </a:r>
            <a:r>
              <a:rPr lang="hu-HU" sz="1200" dirty="0" err="1" smtClean="0"/>
              <a:t>reg</a:t>
            </a:r>
            <a:r>
              <a:rPr lang="hu-HU" sz="1200" dirty="0" smtClean="0"/>
              <a:t>;</a:t>
            </a:r>
            <a:r>
              <a:rPr lang="hu-HU" sz="1200" dirty="0"/>
              <a:t> // *</a:t>
            </a:r>
            <a:r>
              <a:rPr lang="hu-HU" sz="1200" dirty="0" err="1" smtClean="0"/>
              <a:t>x</a:t>
            </a:r>
            <a:r>
              <a:rPr lang="hu-HU" sz="1200" dirty="0" smtClean="0"/>
              <a:t>=7;</a:t>
            </a:r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1259632" y="4365104"/>
            <a:ext cx="0" cy="2304256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712694" y="5332566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idő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051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Konkurens változónövelés a gyakorlatban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14_</a:t>
            </a:r>
            <a:r>
              <a:rPr lang="hu-HU" dirty="0" err="1" smtClean="0"/>
              <a:t>RaceCondition.cu</a:t>
            </a:r>
            <a:endParaRPr lang="hu-HU" dirty="0" smtClean="0"/>
          </a:p>
          <a:p>
            <a:pPr lvl="1"/>
            <a:r>
              <a:rPr lang="hu-HU" dirty="0" smtClean="0"/>
              <a:t>Egy változó érték növelése adott </a:t>
            </a:r>
            <a:r>
              <a:rPr lang="hu-HU" dirty="0" err="1" smtClean="0"/>
              <a:t>számszor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Párhuzamosan a </a:t>
            </a:r>
            <a:r>
              <a:rPr lang="hu-HU" dirty="0" err="1" smtClean="0"/>
              <a:t>GPU-n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És szekvenciálisan a </a:t>
            </a:r>
            <a:r>
              <a:rPr lang="hu-HU" dirty="0" err="1" smtClean="0"/>
              <a:t>GPU-n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511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Atomikus</a:t>
            </a:r>
            <a:r>
              <a:rPr lang="hu-HU" dirty="0" smtClean="0"/>
              <a:t> műveletek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Feloldják a konfliktusokat.</a:t>
            </a:r>
          </a:p>
          <a:p>
            <a:pPr lvl="1"/>
            <a:r>
              <a:rPr lang="hu-HU" dirty="0" smtClean="0"/>
              <a:t>Biztosított, hogy egyszerre csak egy szál férhessen hozzá egy adatelemhez.</a:t>
            </a:r>
          </a:p>
          <a:p>
            <a:r>
              <a:rPr lang="hu-HU" dirty="0" smtClean="0"/>
              <a:t>Műveletek:</a:t>
            </a:r>
          </a:p>
          <a:p>
            <a:pPr lvl="1"/>
            <a:r>
              <a:rPr lang="hu-HU" dirty="0"/>
              <a:t>int </a:t>
            </a:r>
            <a:r>
              <a:rPr lang="hu-HU" dirty="0" err="1"/>
              <a:t>atomicAdd</a:t>
            </a:r>
            <a:r>
              <a:rPr lang="hu-HU" dirty="0"/>
              <a:t>(</a:t>
            </a:r>
            <a:r>
              <a:rPr lang="hu-HU" dirty="0" err="1"/>
              <a:t>int</a:t>
            </a:r>
            <a:r>
              <a:rPr lang="hu-HU" dirty="0"/>
              <a:t>* </a:t>
            </a:r>
            <a:r>
              <a:rPr lang="hu-HU" dirty="0" err="1"/>
              <a:t>address</a:t>
            </a:r>
            <a:r>
              <a:rPr lang="hu-HU" dirty="0"/>
              <a:t>, </a:t>
            </a:r>
            <a:r>
              <a:rPr lang="hu-HU" dirty="0" err="1"/>
              <a:t>int</a:t>
            </a:r>
            <a:r>
              <a:rPr lang="hu-HU" dirty="0"/>
              <a:t> </a:t>
            </a:r>
            <a:r>
              <a:rPr lang="hu-HU" dirty="0" err="1"/>
              <a:t>val</a:t>
            </a:r>
            <a:r>
              <a:rPr lang="hu-HU" dirty="0" smtClean="0"/>
              <a:t>);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atomicSub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* address,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 smtClean="0"/>
              <a:t>);</a:t>
            </a:r>
            <a:endParaRPr lang="hu-HU" dirty="0" smtClean="0"/>
          </a:p>
          <a:p>
            <a:pPr lvl="1"/>
            <a:r>
              <a:rPr lang="hu-HU" dirty="0"/>
              <a:t>int </a:t>
            </a:r>
            <a:r>
              <a:rPr lang="hu-HU" dirty="0" err="1"/>
              <a:t>atomicExch</a:t>
            </a:r>
            <a:r>
              <a:rPr lang="hu-HU" dirty="0"/>
              <a:t>(</a:t>
            </a:r>
            <a:r>
              <a:rPr lang="hu-HU" dirty="0" err="1"/>
              <a:t>int</a:t>
            </a:r>
            <a:r>
              <a:rPr lang="hu-HU" dirty="0"/>
              <a:t>* </a:t>
            </a:r>
            <a:r>
              <a:rPr lang="hu-HU" dirty="0" err="1"/>
              <a:t>address</a:t>
            </a:r>
            <a:r>
              <a:rPr lang="hu-HU" dirty="0"/>
              <a:t>, </a:t>
            </a:r>
            <a:r>
              <a:rPr lang="hu-HU" dirty="0" err="1"/>
              <a:t>int</a:t>
            </a:r>
            <a:r>
              <a:rPr lang="hu-HU" dirty="0"/>
              <a:t> </a:t>
            </a:r>
            <a:r>
              <a:rPr lang="hu-HU" dirty="0" err="1"/>
              <a:t>val</a:t>
            </a:r>
            <a:r>
              <a:rPr lang="hu-HU" dirty="0" smtClean="0"/>
              <a:t>);</a:t>
            </a:r>
          </a:p>
          <a:p>
            <a:pPr lvl="1"/>
            <a:r>
              <a:rPr lang="hu-HU" dirty="0"/>
              <a:t>int </a:t>
            </a:r>
            <a:r>
              <a:rPr lang="hu-HU" dirty="0" err="1"/>
              <a:t>atomicMin</a:t>
            </a:r>
            <a:r>
              <a:rPr lang="hu-HU" dirty="0"/>
              <a:t>(</a:t>
            </a:r>
            <a:r>
              <a:rPr lang="hu-HU" dirty="0" err="1"/>
              <a:t>int</a:t>
            </a:r>
            <a:r>
              <a:rPr lang="hu-HU" dirty="0"/>
              <a:t>* </a:t>
            </a:r>
            <a:r>
              <a:rPr lang="hu-HU" dirty="0" err="1"/>
              <a:t>address</a:t>
            </a:r>
            <a:r>
              <a:rPr lang="hu-HU" dirty="0"/>
              <a:t>, </a:t>
            </a:r>
            <a:r>
              <a:rPr lang="hu-HU" dirty="0" err="1"/>
              <a:t>int</a:t>
            </a:r>
            <a:r>
              <a:rPr lang="hu-HU" dirty="0"/>
              <a:t> </a:t>
            </a:r>
            <a:r>
              <a:rPr lang="hu-HU" dirty="0" err="1"/>
              <a:t>val</a:t>
            </a:r>
            <a:r>
              <a:rPr lang="hu-HU" dirty="0" smtClean="0"/>
              <a:t>);</a:t>
            </a:r>
          </a:p>
          <a:p>
            <a:pPr lvl="1"/>
            <a:r>
              <a:rPr lang="hu-HU" dirty="0"/>
              <a:t>int </a:t>
            </a:r>
            <a:r>
              <a:rPr lang="hu-HU" dirty="0" err="1"/>
              <a:t>atomicMax</a:t>
            </a:r>
            <a:r>
              <a:rPr lang="hu-HU" dirty="0"/>
              <a:t>(</a:t>
            </a:r>
            <a:r>
              <a:rPr lang="hu-HU" dirty="0" err="1"/>
              <a:t>int</a:t>
            </a:r>
            <a:r>
              <a:rPr lang="hu-HU" dirty="0"/>
              <a:t>* </a:t>
            </a:r>
            <a:r>
              <a:rPr lang="hu-HU" dirty="0" err="1"/>
              <a:t>address</a:t>
            </a:r>
            <a:r>
              <a:rPr lang="hu-HU" dirty="0"/>
              <a:t>, </a:t>
            </a:r>
            <a:r>
              <a:rPr lang="hu-HU" dirty="0" err="1"/>
              <a:t>int</a:t>
            </a:r>
            <a:r>
              <a:rPr lang="hu-HU" dirty="0"/>
              <a:t> </a:t>
            </a:r>
            <a:r>
              <a:rPr lang="hu-HU" dirty="0" err="1"/>
              <a:t>val</a:t>
            </a:r>
            <a:r>
              <a:rPr lang="hu-HU" dirty="0" smtClean="0"/>
              <a:t>);</a:t>
            </a:r>
          </a:p>
          <a:p>
            <a:pPr lvl="1"/>
            <a:r>
              <a:rPr lang="en-US" dirty="0"/>
              <a:t>unsigned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atomicInc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* </a:t>
            </a:r>
            <a:r>
              <a:rPr lang="en-US" dirty="0" smtClean="0"/>
              <a:t>address,</a:t>
            </a:r>
            <a:r>
              <a:rPr lang="hu-HU" dirty="0" smtClean="0"/>
              <a:t> </a:t>
            </a:r>
            <a:r>
              <a:rPr lang="en-US" dirty="0" smtClean="0"/>
              <a:t>unsigned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 smtClean="0"/>
              <a:t>);</a:t>
            </a:r>
            <a:endParaRPr lang="hu-HU" dirty="0" smtClean="0"/>
          </a:p>
          <a:p>
            <a:pPr lvl="1"/>
            <a:r>
              <a:rPr lang="en-US" dirty="0"/>
              <a:t>unsigned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atomicDec</a:t>
            </a:r>
            <a:r>
              <a:rPr lang="en-US" dirty="0"/>
              <a:t>(unsigned </a:t>
            </a:r>
            <a:r>
              <a:rPr lang="en-US" dirty="0" err="1"/>
              <a:t>int</a:t>
            </a:r>
            <a:r>
              <a:rPr lang="en-US" dirty="0"/>
              <a:t>* </a:t>
            </a:r>
            <a:r>
              <a:rPr lang="en-US" dirty="0" smtClean="0"/>
              <a:t>address,</a:t>
            </a:r>
            <a:r>
              <a:rPr lang="hu-HU" dirty="0" smtClean="0"/>
              <a:t> </a:t>
            </a:r>
            <a:r>
              <a:rPr lang="en-US" dirty="0" smtClean="0"/>
              <a:t>unsigned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 smtClean="0"/>
              <a:t>);</a:t>
            </a:r>
            <a:endParaRPr lang="hu-HU" dirty="0"/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atomicCAS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* address, </a:t>
            </a:r>
            <a:r>
              <a:rPr lang="en-US" dirty="0" err="1"/>
              <a:t>int</a:t>
            </a:r>
            <a:r>
              <a:rPr lang="en-US" dirty="0"/>
              <a:t> compare,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 smtClean="0"/>
              <a:t>);</a:t>
            </a:r>
            <a:endParaRPr lang="hu-HU" dirty="0" smtClean="0"/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atomicAnd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* address,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 smtClean="0"/>
              <a:t>);</a:t>
            </a:r>
            <a:endParaRPr lang="hu-HU" dirty="0" smtClean="0"/>
          </a:p>
          <a:p>
            <a:pPr lvl="1"/>
            <a:r>
              <a:rPr lang="hu-HU" dirty="0"/>
              <a:t>int </a:t>
            </a:r>
            <a:r>
              <a:rPr lang="hu-HU" dirty="0" err="1"/>
              <a:t>atomicOr</a:t>
            </a:r>
            <a:r>
              <a:rPr lang="hu-HU" dirty="0"/>
              <a:t>(</a:t>
            </a:r>
            <a:r>
              <a:rPr lang="hu-HU" dirty="0" err="1"/>
              <a:t>int</a:t>
            </a:r>
            <a:r>
              <a:rPr lang="hu-HU" dirty="0"/>
              <a:t>* </a:t>
            </a:r>
            <a:r>
              <a:rPr lang="hu-HU" dirty="0" err="1"/>
              <a:t>address</a:t>
            </a:r>
            <a:r>
              <a:rPr lang="hu-HU" dirty="0"/>
              <a:t>, </a:t>
            </a:r>
            <a:r>
              <a:rPr lang="hu-HU" dirty="0" err="1"/>
              <a:t>int</a:t>
            </a:r>
            <a:r>
              <a:rPr lang="hu-HU" dirty="0"/>
              <a:t> </a:t>
            </a:r>
            <a:r>
              <a:rPr lang="hu-HU" dirty="0" err="1"/>
              <a:t>val</a:t>
            </a:r>
            <a:r>
              <a:rPr lang="hu-HU" dirty="0" smtClean="0"/>
              <a:t>);</a:t>
            </a:r>
          </a:p>
          <a:p>
            <a:pPr lvl="1"/>
            <a:r>
              <a:rPr lang="hu-HU" dirty="0"/>
              <a:t>int </a:t>
            </a:r>
            <a:r>
              <a:rPr lang="hu-HU" dirty="0" err="1"/>
              <a:t>atomicXor</a:t>
            </a:r>
            <a:r>
              <a:rPr lang="hu-HU" dirty="0"/>
              <a:t>(</a:t>
            </a:r>
            <a:r>
              <a:rPr lang="hu-HU" dirty="0" err="1"/>
              <a:t>int</a:t>
            </a:r>
            <a:r>
              <a:rPr lang="hu-HU" dirty="0"/>
              <a:t>* </a:t>
            </a:r>
            <a:r>
              <a:rPr lang="hu-HU" dirty="0" err="1"/>
              <a:t>address</a:t>
            </a:r>
            <a:r>
              <a:rPr lang="hu-HU" dirty="0"/>
              <a:t>, </a:t>
            </a:r>
            <a:r>
              <a:rPr lang="hu-HU" dirty="0" err="1"/>
              <a:t>int</a:t>
            </a:r>
            <a:r>
              <a:rPr lang="hu-HU" dirty="0"/>
              <a:t> </a:t>
            </a:r>
            <a:r>
              <a:rPr lang="hu-HU" dirty="0" err="1"/>
              <a:t>val</a:t>
            </a:r>
            <a:r>
              <a:rPr lang="hu-HU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217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Valós példa:</a:t>
            </a:r>
            <a:br>
              <a:rPr lang="hu-HU" dirty="0" smtClean="0"/>
            </a:br>
            <a:r>
              <a:rPr lang="hu-HU" dirty="0" smtClean="0"/>
              <a:t>Hisztogram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Hisztogram számítása a </a:t>
            </a:r>
            <a:r>
              <a:rPr lang="hu-HU" dirty="0" err="1" smtClean="0"/>
              <a:t>GPU-n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Adott egy adatsor (diszkrét elemekből).</a:t>
            </a:r>
          </a:p>
          <a:p>
            <a:pPr lvl="2"/>
            <a:r>
              <a:rPr lang="hu-HU" dirty="0" smtClean="0"/>
              <a:t>Pl.: kép egész pixelintenzitásokkal 0 és 255 között.</a:t>
            </a:r>
          </a:p>
          <a:p>
            <a:r>
              <a:rPr lang="hu-HU" dirty="0" smtClean="0"/>
              <a:t>Megoldása CPU-n.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pPr lvl="1"/>
            <a:r>
              <a:rPr lang="hu-HU" dirty="0" smtClean="0"/>
              <a:t>15_</a:t>
            </a:r>
            <a:r>
              <a:rPr lang="hu-HU" dirty="0" err="1" smtClean="0"/>
              <a:t>HistCPU.cu</a:t>
            </a:r>
            <a:endParaRPr lang="hu-HU" dirty="0"/>
          </a:p>
          <a:p>
            <a:pPr lvl="1"/>
            <a:r>
              <a:rPr lang="hu-HU" dirty="0" smtClean="0"/>
              <a:t>Sima ügy. </a:t>
            </a:r>
            <a:r>
              <a:rPr lang="hu-HU" dirty="0" smtClean="0">
                <a:sym typeface="Wingdings" panose="05000000000000000000" pitchFamily="2" charset="2"/>
              </a:rPr>
              <a:t>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466608" y="3717032"/>
            <a:ext cx="598571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adat;</a:t>
            </a: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int*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hiszt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[256];</a:t>
            </a:r>
            <a:endParaRPr lang="hu-HU" sz="12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1200" b="1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i=0; i&lt;256; i++)</a:t>
            </a: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hiszt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[i] = 0;</a:t>
            </a:r>
          </a:p>
          <a:p>
            <a:endParaRPr lang="hu-HU" sz="1200" b="1" dirty="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i=0; i&lt;adat_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meret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i++)</a:t>
            </a: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hiszt</a:t>
            </a:r>
            <a:r>
              <a:rPr lang="hu-HU" sz="1200" b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[adat[i]]++;</a:t>
            </a:r>
            <a:endParaRPr lang="hu-HU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5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2489</TotalTime>
  <Words>651</Words>
  <Application>Microsoft Office PowerPoint</Application>
  <PresentationFormat>Diavetítés a képernyőre (4:3 oldalarány)</PresentationFormat>
  <Paragraphs>173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9" baseType="lpstr">
      <vt:lpstr>Arial</vt:lpstr>
      <vt:lpstr>Courier New</vt:lpstr>
      <vt:lpstr>Times New Roman</vt:lpstr>
      <vt:lpstr>Trebuchet MS</vt:lpstr>
      <vt:lpstr>Verdana</vt:lpstr>
      <vt:lpstr>Wingdings</vt:lpstr>
      <vt:lpstr>Wingdings 3</vt:lpstr>
      <vt:lpstr>Fazetta</vt:lpstr>
      <vt:lpstr>CUDA C/C++ programozás</vt:lpstr>
      <vt:lpstr>GPU számítási képességek</vt:lpstr>
      <vt:lpstr>Fordítás adott számítási képességre</vt:lpstr>
      <vt:lpstr>Konkurens futtatás</vt:lpstr>
      <vt:lpstr>Probléma konkurens adatelérésnél</vt:lpstr>
      <vt:lpstr>Ugyanaz szekvenciálisan</vt:lpstr>
      <vt:lpstr>Konkurens változónövelés a gyakorlatban</vt:lpstr>
      <vt:lpstr>Atomikus műveletek</vt:lpstr>
      <vt:lpstr>Valós példa: Hisztogram</vt:lpstr>
      <vt:lpstr>Hisztogram a GPU-n</vt:lpstr>
      <vt:lpstr>További lehetőségek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C/C++ programozás</dc:title>
  <cp:lastModifiedBy>vargalg</cp:lastModifiedBy>
  <cp:revision>131</cp:revision>
  <dcterms:modified xsi:type="dcterms:W3CDTF">2013-11-18T09:33:43Z</dcterms:modified>
</cp:coreProperties>
</file>