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5" r:id="rId19"/>
    <p:sldId id="276" r:id="rId20"/>
    <p:sldId id="272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4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266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452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29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349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3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3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1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3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1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50DD-E7BD-4368-99FD-21154691D079}" type="datetimeFigureOut">
              <a:rPr lang="en-GB" smtClean="0"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CF5EEF-C150-4F95-9A90-61AF3636A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02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CUDA C bevezetés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17493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memóriakezelő függvények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317875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cudaError_t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void**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devPtr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1800" b="1" dirty="0">
                <a:latin typeface="Courier New" pitchFamily="49" charset="0"/>
                <a:cs typeface="Courier New" pitchFamily="49" charset="0"/>
              </a:rPr>
            </a:b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s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ize_t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size)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cs typeface="Courier New" pitchFamily="49" charset="0"/>
              </a:rPr>
              <a:t>Paraméterek: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devPtr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pointer a lefoglalt memória címének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lefoglalni kívánt memóriaterület mérete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2400" dirty="0" smtClean="0">
                <a:cs typeface="Courier New" pitchFamily="49" charset="0"/>
              </a:rPr>
              <a:t>Visszatérési érték: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Az eredmény hibakódja</a:t>
            </a:r>
          </a:p>
          <a:p>
            <a:pPr marL="715963" indent="-715963">
              <a:buNone/>
              <a:tabLst>
                <a:tab pos="722313" algn="l"/>
                <a:tab pos="1798638" algn="l"/>
              </a:tabLst>
            </a:pPr>
            <a:r>
              <a:rPr lang="hu-HU" sz="1800" b="1" dirty="0">
                <a:cs typeface="Courier New" pitchFamily="49" charset="0"/>
              </a:rPr>
              <a:t>	</a:t>
            </a:r>
            <a:r>
              <a:rPr lang="hu-HU" sz="1800" b="1" dirty="0" smtClean="0">
                <a:cs typeface="Courier New" pitchFamily="49" charset="0"/>
              </a:rPr>
              <a:t>(</a:t>
            </a:r>
            <a:r>
              <a:rPr lang="hu-HU" sz="1800" dirty="0" err="1" smtClean="0">
                <a:cs typeface="Courier New" pitchFamily="49" charset="0"/>
              </a:rPr>
              <a:t>cudaSuccess</a:t>
            </a:r>
            <a:r>
              <a:rPr lang="hu-HU" sz="1800" dirty="0">
                <a:cs typeface="Courier New" pitchFamily="49" charset="0"/>
              </a:rPr>
              <a:t>, </a:t>
            </a:r>
            <a:r>
              <a:rPr lang="hu-HU" sz="1800" dirty="0" err="1" smtClean="0">
                <a:cs typeface="Courier New" pitchFamily="49" charset="0"/>
              </a:rPr>
              <a:t>cudaErrorMemoryAllocation</a:t>
            </a:r>
            <a:r>
              <a:rPr lang="hu-HU" sz="1800" dirty="0" smtClean="0">
                <a:cs typeface="Courier New" pitchFamily="49" charset="0"/>
              </a:rPr>
              <a:t>)</a:t>
            </a:r>
            <a:endParaRPr lang="en-GB" sz="1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memóriakezelő függvények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  <a:tabLst>
                <a:tab pos="2514600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cudaError_t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cudaMemcpy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2514600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2514600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count,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2514600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cudaMemcpyKind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kind)</a:t>
            </a: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cs typeface="Courier New" pitchFamily="49" charset="0"/>
              </a:rPr>
              <a:t>Paraméterek:</a:t>
            </a:r>
          </a:p>
          <a:p>
            <a:pPr marL="0" indent="0">
              <a:spcBef>
                <a:spcPts val="600"/>
              </a:spcBef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hu-HU" sz="2400" dirty="0" smtClean="0">
                <a:cs typeface="Courier New" pitchFamily="49" charset="0"/>
              </a:rPr>
              <a:t>	– cél memóriaterület mutatója</a:t>
            </a:r>
          </a:p>
          <a:p>
            <a:pPr marL="0" indent="0">
              <a:spcBef>
                <a:spcPts val="600"/>
              </a:spcBef>
              <a:buNone/>
              <a:tabLst>
                <a:tab pos="722313" algn="l"/>
                <a:tab pos="1798638" algn="l"/>
              </a:tabLst>
            </a:pPr>
            <a:r>
              <a:rPr lang="hu-HU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hu-HU" sz="1800" dirty="0">
                <a:cs typeface="Courier New" pitchFamily="49" charset="0"/>
              </a:rPr>
              <a:t>	</a:t>
            </a:r>
            <a:r>
              <a:rPr lang="hu-HU" sz="2400" dirty="0">
                <a:cs typeface="Courier New" pitchFamily="49" charset="0"/>
              </a:rPr>
              <a:t>– </a:t>
            </a:r>
            <a:r>
              <a:rPr lang="hu-HU" sz="2400" dirty="0" smtClean="0">
                <a:cs typeface="Courier New" pitchFamily="49" charset="0"/>
              </a:rPr>
              <a:t>forrás memóriaterületének mutatója</a:t>
            </a:r>
            <a:endParaRPr lang="hu-HU" sz="2400" dirty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722313" algn="l"/>
                <a:tab pos="1798638" algn="l"/>
              </a:tabLst>
            </a:pPr>
            <a:r>
              <a:rPr lang="hu-HU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800" dirty="0">
                <a:cs typeface="Courier New" pitchFamily="49" charset="0"/>
              </a:rPr>
              <a:t>	</a:t>
            </a:r>
            <a:r>
              <a:rPr lang="hu-HU" sz="2400" dirty="0">
                <a:cs typeface="Courier New" pitchFamily="49" charset="0"/>
              </a:rPr>
              <a:t>– </a:t>
            </a:r>
            <a:r>
              <a:rPr lang="hu-HU" sz="2400" dirty="0" smtClean="0">
                <a:cs typeface="Courier New" pitchFamily="49" charset="0"/>
              </a:rPr>
              <a:t>másolni kíván byte-ok száma</a:t>
            </a:r>
            <a:endParaRPr lang="hu-HU" sz="2400" dirty="0">
              <a:cs typeface="Courier New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722313" algn="l"/>
                <a:tab pos="1798638" algn="l"/>
                <a:tab pos="2330450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kind</a:t>
            </a:r>
            <a:r>
              <a:rPr lang="hu-HU" sz="2400" dirty="0" smtClean="0">
                <a:cs typeface="Courier New" pitchFamily="49" charset="0"/>
              </a:rPr>
              <a:t>	– </a:t>
            </a:r>
            <a:r>
              <a:rPr lang="hu-HU" sz="2400" dirty="0">
                <a:cs typeface="Courier New" pitchFamily="49" charset="0"/>
              </a:rPr>
              <a:t>Másolás </a:t>
            </a:r>
            <a:r>
              <a:rPr lang="hu-HU" sz="2400" dirty="0" smtClean="0">
                <a:cs typeface="Courier New" pitchFamily="49" charset="0"/>
              </a:rPr>
              <a:t>típusa:</a:t>
            </a:r>
          </a:p>
          <a:p>
            <a:pPr lvl="5">
              <a:spcBef>
                <a:spcPts val="600"/>
              </a:spcBef>
              <a:tabLst>
                <a:tab pos="722313" algn="l"/>
                <a:tab pos="1798638" algn="l"/>
                <a:tab pos="2330450" algn="l"/>
              </a:tabLst>
            </a:pPr>
            <a:r>
              <a:rPr lang="hu-HU" sz="2100" dirty="0" err="1" smtClean="0">
                <a:cs typeface="Courier New" pitchFamily="49" charset="0"/>
              </a:rPr>
              <a:t>cudaMemcpyHostToHost</a:t>
            </a:r>
            <a:r>
              <a:rPr lang="hu-HU" sz="2100" dirty="0" smtClean="0">
                <a:cs typeface="Courier New" pitchFamily="49" charset="0"/>
              </a:rPr>
              <a:t>,</a:t>
            </a:r>
          </a:p>
          <a:p>
            <a:pPr lvl="5">
              <a:spcBef>
                <a:spcPts val="600"/>
              </a:spcBef>
              <a:tabLst>
                <a:tab pos="722313" algn="l"/>
                <a:tab pos="1798638" algn="l"/>
                <a:tab pos="2330450" algn="l"/>
              </a:tabLst>
            </a:pPr>
            <a:r>
              <a:rPr lang="hu-HU" sz="2100" dirty="0" err="1" smtClean="0">
                <a:cs typeface="Courier New" pitchFamily="49" charset="0"/>
              </a:rPr>
              <a:t>cudaMemcpyHostToDevice</a:t>
            </a:r>
            <a:r>
              <a:rPr lang="hu-HU" sz="2100" dirty="0" smtClean="0">
                <a:cs typeface="Courier New" pitchFamily="49" charset="0"/>
              </a:rPr>
              <a:t>,</a:t>
            </a:r>
          </a:p>
          <a:p>
            <a:pPr lvl="5">
              <a:spcBef>
                <a:spcPts val="600"/>
              </a:spcBef>
              <a:tabLst>
                <a:tab pos="722313" algn="l"/>
                <a:tab pos="1798638" algn="l"/>
                <a:tab pos="2330450" algn="l"/>
              </a:tabLst>
            </a:pPr>
            <a:r>
              <a:rPr lang="hu-HU" sz="2100" dirty="0" err="1" smtClean="0">
                <a:cs typeface="Courier New" pitchFamily="49" charset="0"/>
              </a:rPr>
              <a:t>cudaMemcpyDeviceToHost</a:t>
            </a:r>
            <a:r>
              <a:rPr lang="hu-HU" sz="2100" dirty="0" smtClean="0">
                <a:cs typeface="Courier New" pitchFamily="49" charset="0"/>
              </a:rPr>
              <a:t>,</a:t>
            </a:r>
          </a:p>
          <a:p>
            <a:pPr lvl="5">
              <a:spcBef>
                <a:spcPts val="600"/>
              </a:spcBef>
              <a:tabLst>
                <a:tab pos="722313" algn="l"/>
                <a:tab pos="1798638" algn="l"/>
                <a:tab pos="2330450" algn="l"/>
              </a:tabLst>
            </a:pPr>
            <a:r>
              <a:rPr lang="hu-HU" sz="2100" dirty="0" err="1" smtClean="0">
                <a:cs typeface="Courier New" pitchFamily="49" charset="0"/>
              </a:rPr>
              <a:t>cudaMemcpyDeviceToDevice</a:t>
            </a:r>
            <a:endParaRPr lang="hu-HU" sz="21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2400" dirty="0" smtClean="0">
                <a:cs typeface="Courier New" pitchFamily="49" charset="0"/>
              </a:rPr>
              <a:t>Visszatérési érték:</a:t>
            </a:r>
          </a:p>
          <a:p>
            <a:pPr marL="715963" indent="-715963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2400" dirty="0" smtClean="0">
                <a:cs typeface="Courier New" pitchFamily="49" charset="0"/>
              </a:rPr>
              <a:t>Az </a:t>
            </a:r>
            <a:r>
              <a:rPr lang="hu-HU" sz="2400" dirty="0">
                <a:cs typeface="Courier New" pitchFamily="49" charset="0"/>
              </a:rPr>
              <a:t>eredmény hibakódja</a:t>
            </a:r>
            <a:br>
              <a:rPr lang="hu-HU" sz="2400" dirty="0">
                <a:cs typeface="Courier New" pitchFamily="49" charset="0"/>
              </a:rPr>
            </a:br>
            <a:r>
              <a:rPr lang="hu-HU" sz="2400" dirty="0">
                <a:cs typeface="Courier New" pitchFamily="49" charset="0"/>
              </a:rPr>
              <a:t>	</a:t>
            </a:r>
            <a:r>
              <a:rPr lang="hu-HU" sz="2400" dirty="0" smtClean="0">
                <a:cs typeface="Courier New" pitchFamily="49" charset="0"/>
              </a:rPr>
              <a:t>(</a:t>
            </a:r>
            <a:r>
              <a:rPr lang="hu-HU" sz="2400" dirty="0" err="1" smtClean="0">
                <a:cs typeface="Courier New" pitchFamily="49" charset="0"/>
              </a:rPr>
              <a:t>cudaSuccess</a:t>
            </a:r>
            <a:r>
              <a:rPr lang="hu-HU" sz="2400" dirty="0">
                <a:cs typeface="Courier New" pitchFamily="49" charset="0"/>
              </a:rPr>
              <a:t>, </a:t>
            </a:r>
            <a:r>
              <a:rPr lang="hu-HU" sz="2400" dirty="0" err="1">
                <a:cs typeface="Courier New" pitchFamily="49" charset="0"/>
              </a:rPr>
              <a:t>cudaErrorInvalidValue</a:t>
            </a:r>
            <a:r>
              <a:rPr lang="hu-HU" sz="2400" dirty="0">
                <a:cs typeface="Courier New" pitchFamily="49" charset="0"/>
              </a:rPr>
              <a:t>, </a:t>
            </a:r>
            <a:r>
              <a:rPr lang="hu-HU" sz="2400" dirty="0" err="1">
                <a:cs typeface="Courier New" pitchFamily="49" charset="0"/>
              </a:rPr>
              <a:t>cudaErrorInvalidDevicePointer</a:t>
            </a:r>
            <a:r>
              <a:rPr lang="hu-HU" sz="2400" dirty="0">
                <a:cs typeface="Courier New" pitchFamily="49" charset="0"/>
              </a:rPr>
              <a:t>, </a:t>
            </a:r>
            <a:r>
              <a:rPr lang="hu-HU" sz="2400" dirty="0" err="1" smtClean="0">
                <a:cs typeface="Courier New" pitchFamily="49" charset="0"/>
              </a:rPr>
              <a:t>cudaErrorInvalidMemcpyDirection</a:t>
            </a:r>
            <a:r>
              <a:rPr lang="hu-HU" sz="2400" dirty="0" smtClean="0">
                <a:cs typeface="Courier New" pitchFamily="49" charset="0"/>
              </a:rPr>
              <a:t>)</a:t>
            </a:r>
            <a:endParaRPr lang="hu-HU" sz="2400" dirty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memóriakezelő függvények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317875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cudaError_t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cuda</a:t>
            </a: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(void*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devPtr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cs typeface="Courier New" pitchFamily="49" charset="0"/>
              </a:rPr>
              <a:t>Paraméterek: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devPtr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a felszabadítani kívánt memóriaterület</a:t>
            </a:r>
            <a:br>
              <a:rPr lang="hu-HU" sz="1900" dirty="0" smtClean="0">
                <a:cs typeface="Courier New" pitchFamily="49" charset="0"/>
              </a:rPr>
            </a:br>
            <a:r>
              <a:rPr lang="hu-HU" sz="1900" dirty="0" smtClean="0">
                <a:cs typeface="Courier New" pitchFamily="49" charset="0"/>
              </a:rPr>
              <a:t>		mutatója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2400" dirty="0" smtClean="0">
                <a:cs typeface="Courier New" pitchFamily="49" charset="0"/>
              </a:rPr>
              <a:t>Visszatérési érték:</a:t>
            </a:r>
          </a:p>
          <a:p>
            <a:pPr marL="715963" indent="-715963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2200" dirty="0" smtClean="0">
                <a:cs typeface="Courier New" pitchFamily="49" charset="0"/>
              </a:rPr>
              <a:t>Az </a:t>
            </a:r>
            <a:r>
              <a:rPr lang="hu-HU" sz="2200" dirty="0">
                <a:cs typeface="Courier New" pitchFamily="49" charset="0"/>
              </a:rPr>
              <a:t>eredmény hibakódja</a:t>
            </a:r>
            <a:r>
              <a:rPr lang="hu-HU" sz="2400" dirty="0">
                <a:cs typeface="Courier New" pitchFamily="49" charset="0"/>
              </a:rPr>
              <a:t/>
            </a:r>
            <a:br>
              <a:rPr lang="hu-HU" sz="2400" dirty="0">
                <a:cs typeface="Courier New" pitchFamily="49" charset="0"/>
              </a:rPr>
            </a:br>
            <a:r>
              <a:rPr lang="hu-HU" sz="1800" dirty="0">
                <a:cs typeface="Courier New" pitchFamily="49" charset="0"/>
              </a:rPr>
              <a:t>	(</a:t>
            </a:r>
            <a:r>
              <a:rPr lang="hu-HU" sz="1800" dirty="0" err="1">
                <a:cs typeface="Courier New" pitchFamily="49" charset="0"/>
              </a:rPr>
              <a:t>cudaSuccess</a:t>
            </a:r>
            <a:r>
              <a:rPr lang="hu-HU" sz="1800" dirty="0">
                <a:cs typeface="Courier New" pitchFamily="49" charset="0"/>
              </a:rPr>
              <a:t>, </a:t>
            </a:r>
            <a:r>
              <a:rPr lang="hu-HU" sz="1800" dirty="0" err="1">
                <a:cs typeface="Courier New" pitchFamily="49" charset="0"/>
              </a:rPr>
              <a:t>cudaErrorInvalidDevicePointer</a:t>
            </a:r>
            <a:r>
              <a:rPr lang="hu-HU" sz="1800" dirty="0">
                <a:cs typeface="Courier New" pitchFamily="49" charset="0"/>
              </a:rPr>
              <a:t>, </a:t>
            </a:r>
            <a:r>
              <a:rPr lang="hu-HU" sz="1800" dirty="0" err="1">
                <a:cs typeface="Courier New" pitchFamily="49" charset="0"/>
              </a:rPr>
              <a:t>cudaErrorInitializationError</a:t>
            </a:r>
            <a:r>
              <a:rPr lang="hu-HU" sz="1800" dirty="0">
                <a:cs typeface="Courier New" pitchFamily="49" charset="0"/>
              </a:rPr>
              <a:t>)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Vektorok összeadása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Adott a vektorokon végzett összeadás művelet: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hu-HU" b="0" i="1" smtClean="0">
                          <a:latin typeface="Cambria Math"/>
                        </a:rPr>
                        <m:t>, </m:t>
                      </m:r>
                      <m:acc>
                        <m:accPr>
                          <m:chr m:val="̅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hu-HU" b="0" i="1" smtClean="0">
                          <a:latin typeface="Cambria Math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hu-HU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hu-HU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hu-HU" b="0" i="0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hu-HU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u-HU" dirty="0" smtClean="0"/>
              </a:p>
              <a:p>
                <a:r>
                  <a:rPr lang="hu-HU" dirty="0" smtClean="0"/>
                  <a:t>C-ben:</a:t>
                </a:r>
              </a:p>
              <a:p>
                <a:pPr lvl="1"/>
                <a:r>
                  <a:rPr lang="hu-HU" dirty="0" smtClean="0"/>
                  <a:t>megoldás ciklussal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/>
          <p:cNvSpPr txBox="1"/>
          <p:nvPr/>
        </p:nvSpPr>
        <p:spPr>
          <a:xfrm>
            <a:off x="683568" y="4221088"/>
            <a:ext cx="777686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a, b, 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endParaRPr lang="hu-HU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// ...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(i=0; i&lt;n; i++) {</a:t>
            </a:r>
          </a:p>
          <a:p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   c[i] = a[i] + b[i];</a:t>
            </a:r>
          </a:p>
          <a:p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Vektorok összege </a:t>
            </a:r>
            <a:r>
              <a:rPr lang="hu-HU" dirty="0" err="1" smtClean="0"/>
              <a:t>GPU-n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04_</a:t>
            </a:r>
            <a:r>
              <a:rPr lang="hu-HU" dirty="0" err="1" smtClean="0"/>
              <a:t>VectorAdd.cu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GPU-n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kernelek több példányban párhuzamosan indíthatóak el.</a:t>
            </a:r>
          </a:p>
          <a:p>
            <a:pPr lvl="1"/>
            <a:r>
              <a:rPr lang="hu-HU" dirty="0" smtClean="0"/>
              <a:t>Az indítási struktúrát függvényhíváskor a &lt;&lt;&lt;…&gt;&gt;&gt; operátorral adhatjuk meg.</a:t>
            </a:r>
          </a:p>
          <a:p>
            <a:pPr lvl="2"/>
            <a:r>
              <a:rPr lang="hu-HU" dirty="0" smtClean="0"/>
              <a:t>pl.: add&lt;&lt;&lt;N, 1&gt;&gt;&gt;(…) az add függvényt N példányban (blokkban) indítja el.</a:t>
            </a:r>
          </a:p>
          <a:p>
            <a:pPr lvl="2"/>
            <a:r>
              <a:rPr lang="hu-HU" dirty="0" smtClean="0"/>
              <a:t>Minden vektor indexhez külön szálat indíthatunk.</a:t>
            </a:r>
          </a:p>
          <a:p>
            <a:pPr lvl="1"/>
            <a:r>
              <a:rPr lang="hu-HU" dirty="0" smtClean="0"/>
              <a:t>Az indexelés a függvényen belül történik</a:t>
            </a:r>
          </a:p>
          <a:p>
            <a:pPr lvl="2"/>
            <a:r>
              <a:rPr lang="hu-HU" dirty="0" smtClean="0"/>
              <a:t>A kernelen belül a szálak egy egyedi azonosítót kapnak, amelyet a </a:t>
            </a:r>
            <a:r>
              <a:rPr lang="hu-HU" dirty="0" err="1" smtClean="0"/>
              <a:t>blockIdx</a:t>
            </a:r>
            <a:r>
              <a:rPr lang="hu-HU" dirty="0" smtClean="0"/>
              <a:t> beépítet változón keresztül érhetünk el.</a:t>
            </a:r>
          </a:p>
          <a:p>
            <a:pPr lvl="3"/>
            <a:r>
              <a:rPr lang="hu-HU" dirty="0" smtClean="0"/>
              <a:t>Ez egy 3 dimenziós struktúra, aminek most csak az leső, x dimenzióját használjuk.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9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églalap 66"/>
          <p:cNvSpPr/>
          <p:nvPr/>
        </p:nvSpPr>
        <p:spPr>
          <a:xfrm>
            <a:off x="6309240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/>
              <a:t>n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6" name="Téglalap 65"/>
          <p:cNvSpPr/>
          <p:nvPr/>
        </p:nvSpPr>
        <p:spPr>
          <a:xfrm>
            <a:off x="4365022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/>
              <a:t>6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5" name="Téglalap 64"/>
          <p:cNvSpPr/>
          <p:nvPr/>
        </p:nvSpPr>
        <p:spPr>
          <a:xfrm>
            <a:off x="3716950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/>
              <a:t>5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4" name="Téglalap 63"/>
          <p:cNvSpPr/>
          <p:nvPr/>
        </p:nvSpPr>
        <p:spPr>
          <a:xfrm>
            <a:off x="3068879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/>
              <a:t>4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3" name="Téglalap 62"/>
          <p:cNvSpPr/>
          <p:nvPr/>
        </p:nvSpPr>
        <p:spPr>
          <a:xfrm>
            <a:off x="2420807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/>
              <a:t>3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2" name="Téglalap 61"/>
          <p:cNvSpPr/>
          <p:nvPr/>
        </p:nvSpPr>
        <p:spPr>
          <a:xfrm>
            <a:off x="1772736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2.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61" name="Téglalap 60"/>
          <p:cNvSpPr/>
          <p:nvPr/>
        </p:nvSpPr>
        <p:spPr>
          <a:xfrm>
            <a:off x="1124664" y="2852936"/>
            <a:ext cx="648072" cy="29724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1.</a:t>
            </a:r>
          </a:p>
          <a:p>
            <a:pPr algn="ctr"/>
            <a:r>
              <a:rPr lang="hu-HU" dirty="0" smtClean="0"/>
              <a:t>szál</a:t>
            </a:r>
            <a:endParaRPr lang="hu-HU" dirty="0"/>
          </a:p>
        </p:txBody>
      </p:sp>
      <p:sp>
        <p:nvSpPr>
          <p:cNvPr id="31" name="Ellipszis 30"/>
          <p:cNvSpPr/>
          <p:nvPr/>
        </p:nvSpPr>
        <p:spPr>
          <a:xfrm>
            <a:off x="1331640" y="401893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Vektorok összege </a:t>
            </a:r>
            <a:r>
              <a:rPr lang="hu-HU" dirty="0" err="1"/>
              <a:t>GPU-n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GPU kódban általában minden adatelemhez külön feldolgozó szálat rendelünk.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124664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A[1]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772736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A[2]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420808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A[3]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3068880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A[4]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716952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A[5]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4365024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A[6]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5013096" y="3501008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6309240" y="350100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A[n]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1124664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B[1]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1772736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B[2]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2420808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B[3]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3068880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B[4]</a:t>
            </a:r>
            <a:endParaRPr lang="hu-HU" dirty="0"/>
          </a:p>
        </p:txBody>
      </p:sp>
      <p:sp>
        <p:nvSpPr>
          <p:cNvPr id="18" name="Téglalap 17"/>
          <p:cNvSpPr/>
          <p:nvPr/>
        </p:nvSpPr>
        <p:spPr>
          <a:xfrm>
            <a:off x="3716952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B[5]</a:t>
            </a:r>
            <a:endParaRPr lang="hu-HU" dirty="0"/>
          </a:p>
        </p:txBody>
      </p:sp>
      <p:sp>
        <p:nvSpPr>
          <p:cNvPr id="19" name="Téglalap 18"/>
          <p:cNvSpPr/>
          <p:nvPr/>
        </p:nvSpPr>
        <p:spPr>
          <a:xfrm>
            <a:off x="4365024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B[6]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13096" y="4465444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21" name="Téglalap 20"/>
          <p:cNvSpPr/>
          <p:nvPr/>
        </p:nvSpPr>
        <p:spPr>
          <a:xfrm>
            <a:off x="6309240" y="446544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B[n]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1124664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C[1]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1772736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C[2]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2420808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C[3]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3068880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C[4]</a:t>
            </a:r>
            <a:endParaRPr lang="hu-HU" dirty="0"/>
          </a:p>
        </p:txBody>
      </p:sp>
      <p:sp>
        <p:nvSpPr>
          <p:cNvPr id="26" name="Téglalap 25"/>
          <p:cNvSpPr/>
          <p:nvPr/>
        </p:nvSpPr>
        <p:spPr>
          <a:xfrm>
            <a:off x="3716952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C[5]</a:t>
            </a:r>
            <a:endParaRPr lang="hu-HU" dirty="0"/>
          </a:p>
        </p:txBody>
      </p:sp>
      <p:sp>
        <p:nvSpPr>
          <p:cNvPr id="27" name="Téglalap 26"/>
          <p:cNvSpPr/>
          <p:nvPr/>
        </p:nvSpPr>
        <p:spPr>
          <a:xfrm>
            <a:off x="4365024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C[6]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5013096" y="5422773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6309240" y="542277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C[n]</a:t>
            </a:r>
            <a:endParaRPr lang="hu-HU" dirty="0"/>
          </a:p>
        </p:txBody>
      </p:sp>
      <p:sp>
        <p:nvSpPr>
          <p:cNvPr id="30" name="Pluszjel 29"/>
          <p:cNvSpPr/>
          <p:nvPr/>
        </p:nvSpPr>
        <p:spPr>
          <a:xfrm>
            <a:off x="1331640" y="4018937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1979712" y="4024745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Pluszjel 32"/>
          <p:cNvSpPr/>
          <p:nvPr/>
        </p:nvSpPr>
        <p:spPr>
          <a:xfrm>
            <a:off x="1979712" y="4024745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2627784" y="401893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Pluszjel 34"/>
          <p:cNvSpPr/>
          <p:nvPr/>
        </p:nvSpPr>
        <p:spPr>
          <a:xfrm>
            <a:off x="2627784" y="4018937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3275856" y="401893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Pluszjel 36"/>
          <p:cNvSpPr/>
          <p:nvPr/>
        </p:nvSpPr>
        <p:spPr>
          <a:xfrm>
            <a:off x="3275856" y="4018937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3923928" y="401893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Pluszjel 38"/>
          <p:cNvSpPr/>
          <p:nvPr/>
        </p:nvSpPr>
        <p:spPr>
          <a:xfrm>
            <a:off x="3923928" y="4018937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4572000" y="4013654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Pluszjel 40"/>
          <p:cNvSpPr/>
          <p:nvPr/>
        </p:nvSpPr>
        <p:spPr>
          <a:xfrm>
            <a:off x="4572000" y="4013654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6516216" y="4013654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Pluszjel 42"/>
          <p:cNvSpPr/>
          <p:nvPr/>
        </p:nvSpPr>
        <p:spPr>
          <a:xfrm>
            <a:off x="6516216" y="4013654"/>
            <a:ext cx="288032" cy="288032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331640" y="4983959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gyenlő 45"/>
          <p:cNvSpPr/>
          <p:nvPr/>
        </p:nvSpPr>
        <p:spPr>
          <a:xfrm>
            <a:off x="1331640" y="4983959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9" name="Ellipszis 48"/>
          <p:cNvSpPr/>
          <p:nvPr/>
        </p:nvSpPr>
        <p:spPr>
          <a:xfrm>
            <a:off x="1979712" y="4983959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gyenlő 49"/>
          <p:cNvSpPr/>
          <p:nvPr/>
        </p:nvSpPr>
        <p:spPr>
          <a:xfrm>
            <a:off x="1979712" y="4983959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1" name="Ellipszis 50"/>
          <p:cNvSpPr/>
          <p:nvPr/>
        </p:nvSpPr>
        <p:spPr>
          <a:xfrm>
            <a:off x="2627784" y="499994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gyenlő 51"/>
          <p:cNvSpPr/>
          <p:nvPr/>
        </p:nvSpPr>
        <p:spPr>
          <a:xfrm>
            <a:off x="2627784" y="4999947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3275856" y="499994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gyenlő 53"/>
          <p:cNvSpPr/>
          <p:nvPr/>
        </p:nvSpPr>
        <p:spPr>
          <a:xfrm>
            <a:off x="3275856" y="4999947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5" name="Ellipszis 54"/>
          <p:cNvSpPr/>
          <p:nvPr/>
        </p:nvSpPr>
        <p:spPr>
          <a:xfrm>
            <a:off x="3923928" y="499994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gyenlő 55"/>
          <p:cNvSpPr/>
          <p:nvPr/>
        </p:nvSpPr>
        <p:spPr>
          <a:xfrm>
            <a:off x="3923928" y="4999947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7" name="Ellipszis 56"/>
          <p:cNvSpPr/>
          <p:nvPr/>
        </p:nvSpPr>
        <p:spPr>
          <a:xfrm>
            <a:off x="4572000" y="499994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gyenlő 57"/>
          <p:cNvSpPr/>
          <p:nvPr/>
        </p:nvSpPr>
        <p:spPr>
          <a:xfrm>
            <a:off x="4572000" y="4999947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9" name="Ellipszis 58"/>
          <p:cNvSpPr/>
          <p:nvPr/>
        </p:nvSpPr>
        <p:spPr>
          <a:xfrm>
            <a:off x="6516216" y="4999947"/>
            <a:ext cx="288032" cy="2880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gyenlő 59"/>
          <p:cNvSpPr/>
          <p:nvPr/>
        </p:nvSpPr>
        <p:spPr>
          <a:xfrm>
            <a:off x="6516216" y="4999947"/>
            <a:ext cx="288032" cy="288032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Szövegdoboz 68"/>
              <p:cNvSpPr txBox="1"/>
              <p:nvPr/>
            </p:nvSpPr>
            <p:spPr>
              <a:xfrm>
                <a:off x="451318" y="3460447"/>
                <a:ext cx="3165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69" name="Szövegdoboz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18" y="3460447"/>
                <a:ext cx="3165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Szövegdoboz 69"/>
              <p:cNvSpPr txBox="1"/>
              <p:nvPr/>
            </p:nvSpPr>
            <p:spPr>
              <a:xfrm>
                <a:off x="451318" y="4425275"/>
                <a:ext cx="309252" cy="440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0" name="Szövegdoboz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18" y="4425275"/>
                <a:ext cx="309252" cy="4403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zövegdoboz 70"/>
              <p:cNvSpPr txBox="1"/>
              <p:nvPr/>
            </p:nvSpPr>
            <p:spPr>
              <a:xfrm>
                <a:off x="463982" y="5387349"/>
                <a:ext cx="2839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1" name="Szövegdoboz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82" y="5387349"/>
                <a:ext cx="28392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2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Vektorok összege </a:t>
            </a:r>
            <a:r>
              <a:rPr lang="hu-HU" dirty="0" err="1"/>
              <a:t>GPU-n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6024" y="4653135"/>
            <a:ext cx="424847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hu-HU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addKernel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b,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&lt; N)</a:t>
            </a: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90753" y="2132856"/>
            <a:ext cx="424847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hu-HU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addKernel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b,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&lt; N)</a:t>
            </a: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727622" y="2131521"/>
            <a:ext cx="424847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hu-HU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addKernel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b,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&lt; N)</a:t>
            </a: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727622" y="4653136"/>
            <a:ext cx="424847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endParaRPr lang="hu-HU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addKernel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b, </a:t>
            </a:r>
            <a:r>
              <a:rPr lang="en-GB" sz="14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* 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&lt; N)</a:t>
            </a: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90753" y="176218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blokk</a:t>
            </a:r>
            <a:endParaRPr lang="en-GB" dirty="0"/>
          </a:p>
        </p:txBody>
      </p:sp>
      <p:sp>
        <p:nvSpPr>
          <p:cNvPr id="9" name="Szövegdoboz 8"/>
          <p:cNvSpPr txBox="1"/>
          <p:nvPr/>
        </p:nvSpPr>
        <p:spPr>
          <a:xfrm>
            <a:off x="194201" y="428380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3. blokk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727622" y="176218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blokk</a:t>
            </a:r>
            <a:endParaRPr lang="en-GB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727622" y="428380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4. blokk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0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Vektorok összege </a:t>
            </a:r>
            <a:r>
              <a:rPr lang="hu-HU" dirty="0" err="1" smtClean="0"/>
              <a:t>GPU-n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indexelés a függvényen belül történik</a:t>
            </a:r>
          </a:p>
          <a:p>
            <a:pPr lvl="1"/>
            <a:r>
              <a:rPr lang="hu-HU" dirty="0" smtClean="0"/>
              <a:t>A kernelen belül a szálak egy egyedi azonosítót kapnak, amelyet a </a:t>
            </a:r>
            <a:r>
              <a:rPr lang="hu-HU" dirty="0" err="1" smtClean="0"/>
              <a:t>blockIdx</a:t>
            </a:r>
            <a:r>
              <a:rPr lang="hu-HU" dirty="0" smtClean="0"/>
              <a:t> beépítet változón keresztül érhetünk el.</a:t>
            </a:r>
          </a:p>
          <a:p>
            <a:pPr lvl="2"/>
            <a:r>
              <a:rPr lang="hu-HU" dirty="0" smtClean="0"/>
              <a:t>Ez egy 3 dimenziós struktúra (x, y, z) indexekkel.</a:t>
            </a:r>
          </a:p>
          <a:p>
            <a:pPr lvl="2"/>
            <a:r>
              <a:rPr lang="hu-HU" dirty="0" smtClean="0"/>
              <a:t>Most csak az leső, x dimenzióját használjuk.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536064" y="4509120"/>
            <a:ext cx="8068384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hu-HU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addKernel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* a, </a:t>
            </a:r>
            <a:r>
              <a:rPr lang="en-GB" sz="1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* b, </a:t>
            </a:r>
            <a:r>
              <a:rPr lang="en-GB" sz="1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* c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&lt; N)</a:t>
            </a:r>
          </a:p>
          <a:p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4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kimaradt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blokkokat lehet 2-, vagy 3- dimenziós struktúrában (rácsban) is indítani. Ilyenkor a &lt;&lt;&lt;…&gt;&gt;&gt; operátor első tagját dim3 típusú struktúra-ként kell megadni.</a:t>
            </a:r>
          </a:p>
          <a:p>
            <a:pPr lvl="1"/>
            <a:r>
              <a:rPr lang="hu-HU" dirty="0" smtClean="0"/>
              <a:t>Hasznos lehet 2-3 dimenziós adatok feldolgozáskor</a:t>
            </a:r>
          </a:p>
          <a:p>
            <a:pPr lvl="2"/>
            <a:r>
              <a:rPr lang="hu-HU" dirty="0" smtClean="0"/>
              <a:t>Pl.: mátrixok, képek, térfogati adatok,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A 2D tömbstruktúrát minden GPU támogatja, a 3D-t csak az újabbak.</a:t>
            </a:r>
          </a:p>
          <a:p>
            <a:pPr lvl="1"/>
            <a:r>
              <a:rPr lang="hu-HU" dirty="0" smtClean="0"/>
              <a:t>A rács méretére </a:t>
            </a:r>
            <a:r>
              <a:rPr lang="hu-HU" dirty="0" err="1" smtClean="0"/>
              <a:t>gpu-tól</a:t>
            </a:r>
            <a:r>
              <a:rPr lang="hu-HU" dirty="0" smtClean="0"/>
              <a:t> függően különböző </a:t>
            </a:r>
            <a:r>
              <a:rPr lang="hu-HU" dirty="0" err="1" smtClean="0"/>
              <a:t>korlátozásaok</a:t>
            </a:r>
            <a:r>
              <a:rPr lang="hu-HU" dirty="0" smtClean="0"/>
              <a:t> lehetnek.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megkötésekkel kapcsolatban lásd: CUDA C </a:t>
            </a:r>
            <a:r>
              <a:rPr lang="hu-HU" dirty="0" err="1" smtClean="0"/>
              <a:t>Programming</a:t>
            </a:r>
            <a:r>
              <a:rPr lang="hu-HU" dirty="0" smtClean="0"/>
              <a:t> </a:t>
            </a:r>
            <a:r>
              <a:rPr lang="hu-HU" dirty="0" err="1" smtClean="0"/>
              <a:t>guide</a:t>
            </a:r>
            <a:r>
              <a:rPr lang="hu-HU" dirty="0"/>
              <a:t> </a:t>
            </a:r>
            <a:r>
              <a:rPr lang="hu-HU" dirty="0" smtClean="0"/>
              <a:t>- G </a:t>
            </a:r>
            <a:r>
              <a:rPr lang="hu-HU" dirty="0" err="1" smtClean="0"/>
              <a:t>függlék</a:t>
            </a:r>
            <a:r>
              <a:rPr lang="hu-HU" dirty="0"/>
              <a:t> </a:t>
            </a:r>
            <a:r>
              <a:rPr lang="hu-HU" dirty="0" smtClean="0"/>
              <a:t>/számítási képességek/)</a:t>
            </a:r>
          </a:p>
        </p:txBody>
      </p:sp>
    </p:spTree>
    <p:extLst>
      <p:ext uri="{BB962C8B-B14F-4D97-AF65-F5344CB8AC3E}">
        <p14:creationId xmlns:p14="http://schemas.microsoft.com/office/powerpoint/2010/main" val="12045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kimaradt - 2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függvényeknek a CUDA kódban valójában 3 típusát különböztetjük meg.</a:t>
            </a:r>
          </a:p>
          <a:p>
            <a:pPr lvl="1"/>
            <a:r>
              <a:rPr lang="hu-HU" dirty="0" smtClean="0"/>
              <a:t>A megkülönböztetésre a függvény definíciója elé írt előjegyzést használjuk.</a:t>
            </a:r>
          </a:p>
          <a:p>
            <a:pPr lvl="2"/>
            <a:r>
              <a:rPr lang="hu-HU" dirty="0" smtClean="0"/>
              <a:t>__</a:t>
            </a:r>
            <a:r>
              <a:rPr lang="hu-HU" dirty="0" err="1" smtClean="0"/>
              <a:t>host</a:t>
            </a:r>
            <a:r>
              <a:rPr lang="hu-HU" dirty="0" smtClean="0"/>
              <a:t>__: CPU-n fut.</a:t>
            </a:r>
          </a:p>
          <a:p>
            <a:pPr lvl="2"/>
            <a:r>
              <a:rPr lang="hu-HU" dirty="0" smtClean="0"/>
              <a:t>__</a:t>
            </a:r>
            <a:r>
              <a:rPr lang="hu-HU" dirty="0" err="1" smtClean="0"/>
              <a:t>global</a:t>
            </a:r>
            <a:r>
              <a:rPr lang="hu-HU" dirty="0" smtClean="0"/>
              <a:t>__: </a:t>
            </a:r>
            <a:r>
              <a:rPr lang="hu-HU" dirty="0" err="1" smtClean="0"/>
              <a:t>GPU-n</a:t>
            </a:r>
            <a:r>
              <a:rPr lang="hu-HU" dirty="0" smtClean="0"/>
              <a:t> fut, a CPU-ról hívható.</a:t>
            </a:r>
          </a:p>
          <a:p>
            <a:pPr lvl="2"/>
            <a:r>
              <a:rPr lang="hu-HU" dirty="0" smtClean="0"/>
              <a:t>__</a:t>
            </a:r>
            <a:r>
              <a:rPr lang="hu-HU" dirty="0" err="1" smtClean="0"/>
              <a:t>device</a:t>
            </a:r>
            <a:r>
              <a:rPr lang="hu-HU" dirty="0" smtClean="0"/>
              <a:t>__: </a:t>
            </a:r>
            <a:r>
              <a:rPr lang="hu-HU" dirty="0" err="1" smtClean="0"/>
              <a:t>GPU-n</a:t>
            </a:r>
            <a:r>
              <a:rPr lang="hu-HU" dirty="0" smtClean="0"/>
              <a:t> fut, GPU kódból hívható.</a:t>
            </a:r>
          </a:p>
          <a:p>
            <a:endParaRPr lang="hu-HU" dirty="0"/>
          </a:p>
          <a:p>
            <a:r>
              <a:rPr lang="hu-HU" dirty="0" smtClean="0"/>
              <a:t>És nem mellékesen a GPU kód kezeli az objektumorientáltságot is.</a:t>
            </a:r>
          </a:p>
        </p:txBody>
      </p:sp>
    </p:spTree>
    <p:extLst>
      <p:ext uri="{BB962C8B-B14F-4D97-AF65-F5344CB8AC3E}">
        <p14:creationId xmlns:p14="http://schemas.microsoft.com/office/powerpoint/2010/main" val="32332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tulajdonságok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CUDA C egyszerű a C nyelv kiterjesztése a </a:t>
            </a:r>
            <a:r>
              <a:rPr lang="hu-HU" dirty="0" err="1" smtClean="0"/>
              <a:t>GPU-k</a:t>
            </a:r>
            <a:r>
              <a:rPr lang="hu-HU" dirty="0" smtClean="0"/>
              <a:t> elérésére.</a:t>
            </a:r>
          </a:p>
          <a:p>
            <a:r>
              <a:rPr lang="hu-HU" dirty="0" smtClean="0"/>
              <a:t>Egyszerű szintaktikai kiegészítéseket ad a C nyelvhez.</a:t>
            </a:r>
          </a:p>
          <a:p>
            <a:r>
              <a:rPr lang="hu-HU" dirty="0" smtClean="0"/>
              <a:t>Nem csak függvénykönyvtár, új vezérlési szerkezeteket, konstrukciókat definiál.</a:t>
            </a:r>
          </a:p>
          <a:p>
            <a:r>
              <a:rPr lang="hu-HU" dirty="0" smtClean="0"/>
              <a:t>Teljesen kompatibilis a C nyelvvel, a C programok módosítás nélkül használhatóak, de csak a CPU-t fogják használni.</a:t>
            </a:r>
            <a:endParaRPr lang="en-GB" dirty="0" smtClean="0"/>
          </a:p>
          <a:p>
            <a:endParaRPr lang="hu-HU" dirty="0" smtClean="0"/>
          </a:p>
          <a:p>
            <a:r>
              <a:rPr lang="hu-HU" dirty="0" smtClean="0"/>
              <a:t>A GPU kódok *.</a:t>
            </a:r>
            <a:r>
              <a:rPr lang="hu-HU" dirty="0" err="1" smtClean="0"/>
              <a:t>cu</a:t>
            </a:r>
            <a:r>
              <a:rPr lang="hu-HU" dirty="0" smtClean="0"/>
              <a:t> </a:t>
            </a:r>
            <a:r>
              <a:rPr lang="hu-HU" dirty="0" err="1" smtClean="0"/>
              <a:t>fileban</a:t>
            </a:r>
            <a:r>
              <a:rPr lang="hu-HU" dirty="0" smtClean="0"/>
              <a:t> vannak megírva, amelyet az NVCC fordító, és egy natív C/</a:t>
            </a:r>
            <a:r>
              <a:rPr lang="hu-HU" dirty="0" err="1" smtClean="0"/>
              <a:t>C</a:t>
            </a:r>
            <a:r>
              <a:rPr lang="hu-HU" dirty="0" smtClean="0"/>
              <a:t>++ fordító együtt kezel. (Lásd később)</a:t>
            </a:r>
          </a:p>
        </p:txBody>
      </p:sp>
    </p:spTree>
    <p:extLst>
      <p:ext uri="{BB962C8B-B14F-4D97-AF65-F5344CB8AC3E}">
        <p14:creationId xmlns:p14="http://schemas.microsoft.com/office/powerpoint/2010/main" val="22231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érdekes példa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Julia halmaz megjelenítése 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Adott egy Z konstans komplex szám, és egy Z</a:t>
            </a:r>
            <a:r>
              <a:rPr lang="hu-HU" baseline="-25000" dirty="0" smtClean="0"/>
              <a:t>0</a:t>
            </a:r>
            <a:r>
              <a:rPr lang="hu-HU" dirty="0" smtClean="0"/>
              <a:t> kiindulópont.</a:t>
            </a:r>
          </a:p>
          <a:p>
            <a:pPr lvl="1"/>
            <a:r>
              <a:rPr lang="hu-HU" dirty="0" smtClean="0"/>
              <a:t>A Z</a:t>
            </a:r>
            <a:r>
              <a:rPr lang="hu-HU" baseline="-25000" dirty="0"/>
              <a:t>0</a:t>
            </a:r>
            <a:r>
              <a:rPr lang="hu-HU" dirty="0" smtClean="0"/>
              <a:t> pont eleme a Julia halmaznak, ha a </a:t>
            </a:r>
          </a:p>
          <a:p>
            <a:pPr marL="457200" lvl="1" indent="0" algn="ctr">
              <a:buNone/>
            </a:pPr>
            <a:r>
              <a:rPr lang="hu-HU" dirty="0" err="1" smtClean="0"/>
              <a:t>Z</a:t>
            </a:r>
            <a:r>
              <a:rPr lang="hu-HU" baseline="-25000" dirty="0" err="1"/>
              <a:t>n</a:t>
            </a:r>
            <a:r>
              <a:rPr lang="hu-HU" baseline="-25000" dirty="0" smtClean="0"/>
              <a:t>+1</a:t>
            </a:r>
            <a:r>
              <a:rPr lang="hu-HU" dirty="0" smtClean="0"/>
              <a:t> = </a:t>
            </a:r>
            <a:r>
              <a:rPr lang="hu-HU" dirty="0" err="1" smtClean="0"/>
              <a:t>Z</a:t>
            </a:r>
            <a:r>
              <a:rPr lang="hu-HU" baseline="-25000" dirty="0" err="1" smtClean="0"/>
              <a:t>n</a:t>
            </a:r>
            <a:r>
              <a:rPr lang="hu-HU" dirty="0" smtClean="0"/>
              <a:t>*</a:t>
            </a:r>
            <a:r>
              <a:rPr lang="hu-HU" dirty="0" err="1" smtClean="0"/>
              <a:t>Z</a:t>
            </a:r>
            <a:r>
              <a:rPr lang="hu-HU" baseline="-25000" dirty="0" err="1"/>
              <a:t>n</a:t>
            </a:r>
            <a:r>
              <a:rPr lang="hu-HU" dirty="0" smtClean="0"/>
              <a:t> + C</a:t>
            </a:r>
            <a:endParaRPr lang="hu-HU" dirty="0"/>
          </a:p>
          <a:p>
            <a:pPr marL="722313" lvl="1" indent="0">
              <a:buNone/>
            </a:pPr>
            <a:r>
              <a:rPr lang="hu-HU" dirty="0" smtClean="0"/>
              <a:t>sorozat konvergens.</a:t>
            </a:r>
          </a:p>
          <a:p>
            <a:pPr marL="722313" lvl="1" indent="-279400"/>
            <a:r>
              <a:rPr lang="hu-HU" dirty="0" smtClean="0"/>
              <a:t>2-D képpont koordinátákra fordítva  kezdőpont meghatározása:</a:t>
            </a:r>
          </a:p>
          <a:p>
            <a:pPr marL="442913" lvl="1" indent="0" algn="ctr">
              <a:buNone/>
            </a:pPr>
            <a:r>
              <a:rPr lang="hu-HU" dirty="0" smtClean="0"/>
              <a:t>Z</a:t>
            </a:r>
            <a:r>
              <a:rPr lang="hu-HU" baseline="-25000" dirty="0"/>
              <a:t>0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smtClean="0"/>
              <a:t>x + y*i</a:t>
            </a:r>
          </a:p>
          <a:p>
            <a:pPr marL="728663" lvl="1"/>
            <a:r>
              <a:rPr lang="hu-HU" dirty="0" smtClean="0"/>
              <a:t>Ha egy (x, y) pixel koordinátához tartozó szám konvergens sorozatot ad, akkor egy adott színt adunk a pixelnek, ha nem, akkor egy másik színt.</a:t>
            </a:r>
            <a:endParaRPr lang="hu-HU" dirty="0"/>
          </a:p>
          <a:p>
            <a:pPr marL="442913" lvl="1" indent="0" algn="ctr">
              <a:buNone/>
            </a:pPr>
            <a:endParaRPr lang="hu-HU" dirty="0"/>
          </a:p>
          <a:p>
            <a:pPr marL="722313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3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megvalósítása a </a:t>
            </a:r>
            <a:r>
              <a:rPr lang="hu-HU" dirty="0" err="1" smtClean="0"/>
              <a:t>GPU-n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hu-HU" dirty="0" smtClean="0"/>
                  <a:t>Indítunk egy kétdimenziós rácsot.</a:t>
                </a:r>
              </a:p>
              <a:p>
                <a:pPr lvl="1"/>
                <a:r>
                  <a:rPr lang="hu-HU" dirty="0" smtClean="0"/>
                  <a:t>Akkorát, mint amekkora a kép.</a:t>
                </a:r>
              </a:p>
              <a:p>
                <a:r>
                  <a:rPr lang="hu-HU" dirty="0" smtClean="0"/>
                  <a:t>Minden képponthoz koordinátához meghatározunk egy síkbeli koordinátát, és egy megfelelő komplex számot.</a:t>
                </a:r>
              </a:p>
              <a:p>
                <a:pPr marL="5715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𝑏𝑙𝑜𝑐𝑘𝐼𝑑𝑥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𝑤𝑖𝑑𝑡h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𝑤𝑖𝑑𝑡h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𝑏𝑙𝑜𝑐𝑘𝐼𝑑𝑥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h𝑒𝑖𝑔h𝑡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/2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h𝑒𝑖𝑔h𝑡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/2</m:t>
                        </m:r>
                      </m:den>
                    </m:f>
                  </m:oMath>
                </a14:m>
                <a:r>
                  <a:rPr lang="hu-HU" dirty="0" smtClean="0"/>
                  <a:t>*i</a:t>
                </a:r>
              </a:p>
              <a:p>
                <a:r>
                  <a:rPr lang="hu-HU" dirty="0" smtClean="0"/>
                  <a:t>Végzünk 200 iterációt, ha az eredményül kapott komplex szám nagysága kisebb mint egy adott küszöb, akkor a sorozatot konvergensnek tekintjük, különben nem.</a:t>
                </a:r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Az kapott koordinátákhoz tartozó értékeket pixel intenzitásokká konvertáljuk, és megjelenítjük valahogy.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13" r="-38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/>
          <p:cNvSpPr txBox="1"/>
          <p:nvPr/>
        </p:nvSpPr>
        <p:spPr>
          <a:xfrm>
            <a:off x="1043608" y="4265220"/>
            <a:ext cx="5688632" cy="1107996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    </a:t>
            </a:r>
            <a:r>
              <a:rPr lang="en-US" sz="1100" dirty="0">
                <a:solidFill>
                  <a:schemeClr val="accent1"/>
                </a:solidFill>
              </a:rPr>
              <a:t>for</a:t>
            </a:r>
            <a:r>
              <a:rPr lang="en-US" sz="1100" dirty="0">
                <a:solidFill>
                  <a:schemeClr val="bg1"/>
                </a:solidFill>
              </a:rPr>
              <a:t> (</a:t>
            </a:r>
            <a:r>
              <a:rPr lang="en-US" sz="1100" dirty="0" err="1">
                <a:solidFill>
                  <a:schemeClr val="bg1"/>
                </a:solidFill>
              </a:rPr>
              <a:t>i</a:t>
            </a:r>
            <a:r>
              <a:rPr lang="en-US" sz="1100" dirty="0">
                <a:solidFill>
                  <a:schemeClr val="bg1"/>
                </a:solidFill>
              </a:rPr>
              <a:t>=0; </a:t>
            </a:r>
            <a:r>
              <a:rPr lang="en-US" sz="1100" dirty="0" err="1">
                <a:solidFill>
                  <a:schemeClr val="bg1"/>
                </a:solidFill>
              </a:rPr>
              <a:t>i</a:t>
            </a:r>
            <a:r>
              <a:rPr lang="en-US" sz="1100" dirty="0">
                <a:solidFill>
                  <a:schemeClr val="bg1"/>
                </a:solidFill>
              </a:rPr>
              <a:t>&lt;200; </a:t>
            </a:r>
            <a:r>
              <a:rPr lang="en-US" sz="1100" dirty="0" err="1">
                <a:solidFill>
                  <a:schemeClr val="bg1"/>
                </a:solidFill>
              </a:rPr>
              <a:t>i</a:t>
            </a:r>
            <a:r>
              <a:rPr lang="en-US" sz="1100" dirty="0">
                <a:solidFill>
                  <a:schemeClr val="bg1"/>
                </a:solidFill>
              </a:rPr>
              <a:t>++) {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a = a * a + c;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</a:t>
            </a:r>
            <a:r>
              <a:rPr lang="en-US" sz="1100" dirty="0">
                <a:solidFill>
                  <a:schemeClr val="accent1"/>
                </a:solidFill>
              </a:rPr>
              <a:t>if</a:t>
            </a:r>
            <a:r>
              <a:rPr lang="en-US" sz="1100" dirty="0">
                <a:solidFill>
                  <a:schemeClr val="bg1"/>
                </a:solidFill>
              </a:rPr>
              <a:t> (a.magnitude2() &gt; 1000)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       </a:t>
            </a:r>
            <a:r>
              <a:rPr lang="en-US" sz="1100" dirty="0">
                <a:solidFill>
                  <a:schemeClr val="accent1"/>
                </a:solidFill>
              </a:rPr>
              <a:t>return</a:t>
            </a:r>
            <a:r>
              <a:rPr lang="en-US" sz="1100" dirty="0">
                <a:solidFill>
                  <a:schemeClr val="bg1"/>
                </a:solidFill>
              </a:rPr>
              <a:t> 0;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</a:t>
            </a:r>
            <a:r>
              <a:rPr lang="en-US" sz="1100" dirty="0" smtClean="0">
                <a:solidFill>
                  <a:schemeClr val="bg1"/>
                </a:solidFill>
              </a:rPr>
              <a:t>}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</a:rPr>
              <a:t>    </a:t>
            </a:r>
            <a:r>
              <a:rPr lang="en-US" sz="1100" dirty="0">
                <a:solidFill>
                  <a:schemeClr val="accent1"/>
                </a:solidFill>
              </a:rPr>
              <a:t>return</a:t>
            </a:r>
            <a:r>
              <a:rPr lang="en-US" sz="1100" dirty="0">
                <a:solidFill>
                  <a:schemeClr val="bg1"/>
                </a:solidFill>
              </a:rPr>
              <a:t> 1;</a:t>
            </a:r>
            <a:endParaRPr lang="hu-HU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Eredmény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15815"/>
            <a:ext cx="6348413" cy="3570982"/>
          </a:xfrm>
        </p:spPr>
      </p:pic>
    </p:spTree>
    <p:extLst>
      <p:ext uri="{BB962C8B-B14F-4D97-AF65-F5344CB8AC3E}">
        <p14:creationId xmlns:p14="http://schemas.microsoft.com/office/powerpoint/2010/main" val="13877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„Hello World”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hu-HU" dirty="0" err="1" smtClean="0"/>
              <a:t>HelloWorld.cu</a:t>
            </a:r>
            <a:r>
              <a:rPr lang="hu-HU" dirty="0" smtClean="0"/>
              <a:t>: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2564904"/>
            <a:ext cx="7776864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cuda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runtime.h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char**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"Hello World!\n"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CPU és GPU környezet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556792"/>
            <a:ext cx="6626697" cy="448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CUDA modelljében a CPU és a GPU elkülönülten működnek.</a:t>
            </a:r>
          </a:p>
          <a:p>
            <a:r>
              <a:rPr lang="hu-HU" sz="2400" dirty="0" smtClean="0"/>
              <a:t>Megkülönböztetünk „</a:t>
            </a:r>
            <a:r>
              <a:rPr lang="hu-HU" sz="2400" dirty="0" err="1" smtClean="0"/>
              <a:t>host</a:t>
            </a:r>
            <a:r>
              <a:rPr lang="hu-HU" sz="2400" dirty="0" smtClean="0"/>
              <a:t>” (gazda) és „</a:t>
            </a:r>
            <a:r>
              <a:rPr lang="hu-HU" sz="2400" dirty="0" err="1" smtClean="0"/>
              <a:t>device</a:t>
            </a:r>
            <a:r>
              <a:rPr lang="hu-HU" sz="2400" dirty="0" smtClean="0"/>
              <a:t>” eszköz környezetet.</a:t>
            </a:r>
            <a:endParaRPr lang="en-GB" sz="2400" dirty="0"/>
          </a:p>
        </p:txBody>
      </p:sp>
      <p:sp>
        <p:nvSpPr>
          <p:cNvPr id="4" name="Téglalap 3"/>
          <p:cNvSpPr/>
          <p:nvPr/>
        </p:nvSpPr>
        <p:spPr>
          <a:xfrm>
            <a:off x="683568" y="3429000"/>
            <a:ext cx="338437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 smtClean="0"/>
              <a:t>Host</a:t>
            </a:r>
            <a:endParaRPr lang="en-GB" dirty="0"/>
          </a:p>
        </p:txBody>
      </p:sp>
      <p:sp>
        <p:nvSpPr>
          <p:cNvPr id="5" name="Téglalap 4"/>
          <p:cNvSpPr/>
          <p:nvPr/>
        </p:nvSpPr>
        <p:spPr>
          <a:xfrm>
            <a:off x="4572000" y="3429000"/>
            <a:ext cx="338437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 smtClean="0"/>
              <a:t>Device</a:t>
            </a:r>
            <a:endParaRPr lang="en-GB" dirty="0"/>
          </a:p>
        </p:txBody>
      </p:sp>
      <p:sp>
        <p:nvSpPr>
          <p:cNvPr id="6" name="Téglalap 5"/>
          <p:cNvSpPr/>
          <p:nvPr/>
        </p:nvSpPr>
        <p:spPr>
          <a:xfrm>
            <a:off x="1187624" y="4294196"/>
            <a:ext cx="237626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CPU</a:t>
            </a:r>
            <a:endParaRPr lang="en-GB" dirty="0"/>
          </a:p>
        </p:txBody>
      </p:sp>
      <p:sp>
        <p:nvSpPr>
          <p:cNvPr id="7" name="Téglalap 6"/>
          <p:cNvSpPr/>
          <p:nvPr/>
        </p:nvSpPr>
        <p:spPr>
          <a:xfrm>
            <a:off x="1187624" y="5445224"/>
            <a:ext cx="2376264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Központi memória</a:t>
            </a:r>
            <a:endParaRPr lang="en-GB" dirty="0"/>
          </a:p>
        </p:txBody>
      </p:sp>
      <p:sp>
        <p:nvSpPr>
          <p:cNvPr id="8" name="Téglalap 7"/>
          <p:cNvSpPr/>
          <p:nvPr/>
        </p:nvSpPr>
        <p:spPr>
          <a:xfrm>
            <a:off x="5055305" y="4308973"/>
            <a:ext cx="2376264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GPU</a:t>
            </a:r>
            <a:endParaRPr lang="en-GB" dirty="0"/>
          </a:p>
        </p:txBody>
      </p:sp>
      <p:sp>
        <p:nvSpPr>
          <p:cNvPr id="9" name="Téglalap 8"/>
          <p:cNvSpPr/>
          <p:nvPr/>
        </p:nvSpPr>
        <p:spPr>
          <a:xfrm>
            <a:off x="5055305" y="5460001"/>
            <a:ext cx="2376264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Grafikus memória</a:t>
            </a:r>
            <a:endParaRPr lang="en-GB" dirty="0"/>
          </a:p>
        </p:txBody>
      </p:sp>
      <p:cxnSp>
        <p:nvCxnSpPr>
          <p:cNvPr id="13" name="Egyenes összekötő 12"/>
          <p:cNvCxnSpPr>
            <a:stCxn id="6" idx="2"/>
            <a:endCxn id="7" idx="0"/>
          </p:cNvCxnSpPr>
          <p:nvPr/>
        </p:nvCxnSpPr>
        <p:spPr>
          <a:xfrm>
            <a:off x="2375756" y="5014276"/>
            <a:ext cx="0" cy="430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stCxn id="8" idx="2"/>
            <a:endCxn id="9" idx="0"/>
          </p:cNvCxnSpPr>
          <p:nvPr/>
        </p:nvCxnSpPr>
        <p:spPr>
          <a:xfrm>
            <a:off x="6243437" y="5029053"/>
            <a:ext cx="0" cy="430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1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CPU és GPU függvények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CPU-n és a </a:t>
            </a:r>
            <a:r>
              <a:rPr lang="hu-HU" dirty="0" err="1" smtClean="0"/>
              <a:t>GPU-n</a:t>
            </a:r>
            <a:r>
              <a:rPr lang="hu-HU" dirty="0" smtClean="0"/>
              <a:t> futtatott kódok jelölőkkel vannak megkülönböztetve</a:t>
            </a:r>
          </a:p>
          <a:p>
            <a:pPr lvl="1"/>
            <a:r>
              <a:rPr lang="hu-HU" dirty="0" smtClean="0"/>
              <a:t>A __</a:t>
            </a:r>
            <a:r>
              <a:rPr lang="hu-HU" dirty="0" err="1" smtClean="0"/>
              <a:t>global</a:t>
            </a:r>
            <a:r>
              <a:rPr lang="hu-HU" dirty="0" smtClean="0"/>
              <a:t>__ jelöléssel ellátott függvények (kernelek) a </a:t>
            </a:r>
            <a:r>
              <a:rPr lang="hu-HU" dirty="0" err="1" smtClean="0"/>
              <a:t>GPU-n</a:t>
            </a:r>
            <a:r>
              <a:rPr lang="hu-HU" dirty="0" smtClean="0"/>
              <a:t> futnak.</a:t>
            </a:r>
          </a:p>
          <a:p>
            <a:pPr lvl="1"/>
            <a:r>
              <a:rPr lang="hu-HU" dirty="0" smtClean="0"/>
              <a:t>A jelöletlen, vagy __</a:t>
            </a:r>
            <a:r>
              <a:rPr lang="hu-HU" dirty="0" err="1" smtClean="0"/>
              <a:t>host</a:t>
            </a:r>
            <a:r>
              <a:rPr lang="hu-HU" dirty="0" smtClean="0"/>
              <a:t>__ jelöléssel ellátott függvényeket a CPU futtatja.</a:t>
            </a:r>
          </a:p>
          <a:p>
            <a:pPr lvl="1"/>
            <a:r>
              <a:rPr lang="hu-HU" dirty="0" smtClean="0"/>
              <a:t>A GPU kódokat CPU függvényről indíthatjuk a &lt;&lt;&lt;…&gt;&gt;&gt; direktívával kiegészített függvényhívás-ként.</a:t>
            </a:r>
          </a:p>
          <a:p>
            <a:pPr lvl="2"/>
            <a:r>
              <a:rPr lang="hu-HU" dirty="0" smtClean="0"/>
              <a:t>Pl.: kernel&lt;&lt;&lt;1,</a:t>
            </a:r>
            <a:r>
              <a:rPr lang="hu-HU" dirty="0" err="1" smtClean="0"/>
              <a:t>1</a:t>
            </a:r>
            <a:r>
              <a:rPr lang="hu-HU" dirty="0" smtClean="0"/>
              <a:t>&gt;&gt;&gt;()</a:t>
            </a:r>
          </a:p>
        </p:txBody>
      </p:sp>
    </p:spTree>
    <p:extLst>
      <p:ext uri="{BB962C8B-B14F-4D97-AF65-F5344CB8AC3E}">
        <p14:creationId xmlns:p14="http://schemas.microsoft.com/office/powerpoint/2010/main" val="1265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kernel írása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1988840"/>
            <a:ext cx="7776864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cuda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runtime.h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GB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hu-HU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hu-HU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hu-HU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hu-HU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 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hu-HU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kernel(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hu-HU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hu-HU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hu-HU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hu-HU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char**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kernel&lt;&lt;&lt;1,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&gt;&gt;&gt;();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"Hello World!\n"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CPU és GPU memória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CPU és a GPU külön memóriát is kezel:</a:t>
            </a:r>
          </a:p>
          <a:p>
            <a:pPr lvl="1"/>
            <a:r>
              <a:rPr lang="hu-HU" dirty="0" smtClean="0"/>
              <a:t>A CPU-hoz tartozó, központi memória kezelés ugyanúgy működik, mint a standard C/</a:t>
            </a:r>
            <a:r>
              <a:rPr lang="hu-HU" dirty="0" err="1" smtClean="0"/>
              <a:t>C</a:t>
            </a:r>
            <a:r>
              <a:rPr lang="hu-HU" dirty="0" smtClean="0"/>
              <a:t>++ kódok esetében.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GPU-hoz</a:t>
            </a:r>
            <a:r>
              <a:rPr lang="hu-HU" dirty="0" smtClean="0"/>
              <a:t> tartozó grafikus memória a CUDA </a:t>
            </a:r>
            <a:r>
              <a:rPr lang="hu-HU" dirty="0" err="1" smtClean="0"/>
              <a:t>Runtime</a:t>
            </a:r>
            <a:r>
              <a:rPr lang="hu-HU" dirty="0" smtClean="0"/>
              <a:t> függvényein keresztül történik.</a:t>
            </a:r>
          </a:p>
          <a:p>
            <a:pPr lvl="2"/>
            <a:r>
              <a:rPr lang="hu-HU" dirty="0" smtClean="0"/>
              <a:t>Memóriafoglalás: </a:t>
            </a:r>
            <a:r>
              <a:rPr lang="hu-HU" dirty="0" err="1" smtClean="0"/>
              <a:t>cudaMalloc</a:t>
            </a:r>
            <a:r>
              <a:rPr lang="hu-HU" dirty="0" smtClean="0"/>
              <a:t>(…)</a:t>
            </a:r>
          </a:p>
          <a:p>
            <a:pPr lvl="2"/>
            <a:r>
              <a:rPr lang="hu-HU" dirty="0" smtClean="0"/>
              <a:t>Adat másolás: </a:t>
            </a:r>
            <a:r>
              <a:rPr lang="hu-HU" dirty="0" err="1" smtClean="0"/>
              <a:t>cudaMemcpy</a:t>
            </a:r>
            <a:r>
              <a:rPr lang="hu-HU" dirty="0" smtClean="0"/>
              <a:t>(…)</a:t>
            </a:r>
          </a:p>
          <a:p>
            <a:pPr lvl="2"/>
            <a:r>
              <a:rPr lang="hu-HU" dirty="0" smtClean="0"/>
              <a:t>Memória felszabadítás: </a:t>
            </a:r>
            <a:r>
              <a:rPr lang="hu-HU" dirty="0" err="1" smtClean="0"/>
              <a:t>cudaFree</a:t>
            </a:r>
            <a:r>
              <a:rPr lang="hu-HU" dirty="0" smtClean="0"/>
              <a:t>(…)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6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Összeadás a </a:t>
            </a:r>
            <a:r>
              <a:rPr lang="hu-HU" dirty="0" err="1" smtClean="0"/>
              <a:t>GPU-n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1988840"/>
            <a:ext cx="7776864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hu-HU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cuda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hu-HU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runtime.h</a:t>
            </a:r>
            <a:r>
              <a:rPr lang="hu-H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GB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hu-HU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__global__ 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add( 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b, 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* c )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8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Összeadás a </a:t>
            </a:r>
            <a:r>
              <a:rPr lang="hu-HU" dirty="0" err="1" smtClean="0"/>
              <a:t>GPU-n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1989995"/>
            <a:ext cx="7776864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**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c;</a:t>
            </a:r>
          </a:p>
          <a:p>
            <a:r>
              <a:rPr lang="hu-H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_c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cudaMalloc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GB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**)&amp;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_c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&lt;&lt;&lt;1,1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&gt;&gt;&gt;(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hu-HU" b="1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d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_c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cudaMemcpy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(&amp;c,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_c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cudaMemcpyDeviceToHost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"a + b = %d\n"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, c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u-HU" b="1" dirty="0" smtClean="0">
              <a:latin typeface="Courier New" pitchFamily="49" charset="0"/>
              <a:cs typeface="Courier New" pitchFamily="49" charset="0"/>
            </a:endParaRPr>
          </a:p>
          <a:p>
            <a:endParaRPr lang="hu-HU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cudaFree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_c)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51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1265</Words>
  <Application>Microsoft Office PowerPoint</Application>
  <PresentationFormat>Diavetítés a képernyőre (4:3 oldalarány)</PresentationFormat>
  <Paragraphs>281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Arial</vt:lpstr>
      <vt:lpstr>Cambria Math</vt:lpstr>
      <vt:lpstr>Courier New</vt:lpstr>
      <vt:lpstr>Times New Roman</vt:lpstr>
      <vt:lpstr>Trebuchet MS</vt:lpstr>
      <vt:lpstr>Verdana</vt:lpstr>
      <vt:lpstr>Wingdings 3</vt:lpstr>
      <vt:lpstr>Fazetta</vt:lpstr>
      <vt:lpstr>CUDA C/C++ programozás</vt:lpstr>
      <vt:lpstr>Alapvető tulajdonságok</vt:lpstr>
      <vt:lpstr>CUDA „Hello World”</vt:lpstr>
      <vt:lpstr>CPU és GPU környezet</vt:lpstr>
      <vt:lpstr>CPU és GPU függvények</vt:lpstr>
      <vt:lpstr>Egyszerű kernel írása</vt:lpstr>
      <vt:lpstr>CPU és GPU memória</vt:lpstr>
      <vt:lpstr>Összeadás a GPU-n</vt:lpstr>
      <vt:lpstr>Összeadás a GPU-n</vt:lpstr>
      <vt:lpstr>CUDA memóriakezelő függvények</vt:lpstr>
      <vt:lpstr>CUDA memóriakezelő függvények</vt:lpstr>
      <vt:lpstr>CUDA memóriakezelő függvények</vt:lpstr>
      <vt:lpstr>Vektorok összeadása</vt:lpstr>
      <vt:lpstr>Vektorok összege GPU-n</vt:lpstr>
      <vt:lpstr>Vektorok összege GPU-n</vt:lpstr>
      <vt:lpstr>Vektorok összege GPU-n</vt:lpstr>
      <vt:lpstr>Vektorok összege GPU-n</vt:lpstr>
      <vt:lpstr>Ami kimaradt</vt:lpstr>
      <vt:lpstr>Ami kimaradt - 2</vt:lpstr>
      <vt:lpstr>Egy érdekes példa</vt:lpstr>
      <vt:lpstr>Példa megvalósítása a GPU-n</vt:lpstr>
      <vt:lpstr>Eredmény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vargalg</dc:creator>
  <cp:lastModifiedBy>vargalg</cp:lastModifiedBy>
  <cp:revision>38</cp:revision>
  <dcterms:created xsi:type="dcterms:W3CDTF">2013-07-09T09:05:23Z</dcterms:created>
  <dcterms:modified xsi:type="dcterms:W3CDTF">2013-11-18T09:34:05Z</dcterms:modified>
</cp:coreProperties>
</file>