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2" r:id="rId2"/>
    <p:sldId id="394" r:id="rId3"/>
    <p:sldId id="393" r:id="rId4"/>
    <p:sldId id="385" r:id="rId5"/>
    <p:sldId id="386" r:id="rId6"/>
    <p:sldId id="387" r:id="rId7"/>
    <p:sldId id="388" r:id="rId8"/>
    <p:sldId id="390" r:id="rId9"/>
    <p:sldId id="389" r:id="rId10"/>
    <p:sldId id="395" r:id="rId11"/>
    <p:sldId id="39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64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27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953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705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699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557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285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775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902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3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877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6EBE9C-7963-4BC6-85A3-20066F046F52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7C073C-D4CE-4F07-A289-B7E839C8F4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17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CE7CAB1-6A21-0298-633D-A01DE5DDED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Human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loop</a:t>
            </a:r>
            <a:r>
              <a:rPr lang="hu-HU" dirty="0"/>
              <a:t> ML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AA992B2-749E-6779-8FB9-9502184B9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736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0CE7BE-E177-0807-4DB8-144A2CD5B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Expert</a:t>
            </a:r>
            <a:r>
              <a:rPr lang="hu-HU" dirty="0"/>
              <a:t> </a:t>
            </a:r>
            <a:r>
              <a:rPr lang="hu-HU" dirty="0" err="1"/>
              <a:t>knowledge</a:t>
            </a:r>
            <a:r>
              <a:rPr lang="hu-HU" dirty="0"/>
              <a:t> </a:t>
            </a:r>
            <a:r>
              <a:rPr lang="hu-HU" dirty="0" err="1"/>
              <a:t>involvement</a:t>
            </a:r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E48D7F4-AE4D-4CDB-85C9-A8A85D74FE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5756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EA23666-AE9F-CA8F-DC67-0B3C6FE4B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8156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ím 1">
            <a:extLst>
              <a:ext uri="{FF2B5EF4-FFF2-40B4-BE49-F238E27FC236}">
                <a16:creationId xmlns:a16="http://schemas.microsoft.com/office/drawing/2014/main" id="{E2F49D0B-FFE1-1FD0-4CAF-BA456A5C9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58" y="180301"/>
            <a:ext cx="7886700" cy="1325563"/>
          </a:xfrm>
        </p:spPr>
        <p:txBody>
          <a:bodyPr/>
          <a:lstStyle/>
          <a:p>
            <a:pPr eaLnBrk="1" hangingPunct="1"/>
            <a:r>
              <a:rPr lang="hu-HU" altLang="hu-HU" dirty="0" err="1"/>
              <a:t>Knowledge</a:t>
            </a:r>
            <a:r>
              <a:rPr lang="hu-HU" altLang="hu-HU" dirty="0"/>
              <a:t> </a:t>
            </a:r>
            <a:r>
              <a:rPr lang="hu-HU" altLang="hu-HU" dirty="0" err="1"/>
              <a:t>Graph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8454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FE1906-A1F5-118E-7909-0C925403B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Supervised</a:t>
            </a:r>
            <a:r>
              <a:rPr lang="hu-HU" dirty="0"/>
              <a:t> ML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8921901-983E-8A1D-8E5C-144E1CA60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5" y="1527242"/>
            <a:ext cx="8980288" cy="383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17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29875C-1244-42D7-2745-A95B8F310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Human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loop</a:t>
            </a:r>
            <a:r>
              <a:rPr lang="hu-HU" dirty="0"/>
              <a:t> ML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82511B25-56C2-397F-DFE7-73258BD64C16}"/>
              </a:ext>
            </a:extLst>
          </p:cNvPr>
          <p:cNvSpPr txBox="1"/>
          <p:nvPr/>
        </p:nvSpPr>
        <p:spPr>
          <a:xfrm>
            <a:off x="628650" y="2024710"/>
            <a:ext cx="562258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hu-HU" sz="2800" b="1" i="0" dirty="0">
                <a:solidFill>
                  <a:srgbClr val="15171A"/>
                </a:solidFill>
                <a:effectLst/>
                <a:latin typeface="inherit"/>
              </a:rPr>
              <a:t>1. </a:t>
            </a:r>
            <a:r>
              <a:rPr lang="en-US" sz="2800" b="1" i="0" dirty="0">
                <a:solidFill>
                  <a:srgbClr val="15171A"/>
                </a:solidFill>
                <a:effectLst/>
                <a:latin typeface="inherit"/>
              </a:rPr>
              <a:t>AI Generates Initial Annotations</a:t>
            </a:r>
            <a:endParaRPr lang="hu-HU" sz="2800" b="1" i="0" dirty="0">
              <a:solidFill>
                <a:srgbClr val="15171A"/>
              </a:solidFill>
              <a:effectLst/>
              <a:latin typeface="inherit"/>
            </a:endParaRPr>
          </a:p>
          <a:p>
            <a:pPr algn="l" fontAlgn="base"/>
            <a:endParaRPr lang="en-US" sz="2800" b="1" i="0" dirty="0">
              <a:solidFill>
                <a:srgbClr val="15171A"/>
              </a:solidFill>
              <a:effectLst/>
              <a:latin typeface="Inter"/>
            </a:endParaRPr>
          </a:p>
          <a:p>
            <a:pPr algn="l" fontAlgn="base">
              <a:buNone/>
            </a:pPr>
            <a:r>
              <a:rPr lang="en-US" sz="2800" b="1" i="0" dirty="0">
                <a:solidFill>
                  <a:srgbClr val="15171A"/>
                </a:solidFill>
                <a:effectLst/>
                <a:latin typeface="inherit"/>
              </a:rPr>
              <a:t>2. Human Review and Corrections</a:t>
            </a:r>
            <a:endParaRPr lang="hu-HU" sz="2800" b="1" i="0" dirty="0">
              <a:solidFill>
                <a:srgbClr val="15171A"/>
              </a:solidFill>
              <a:effectLst/>
              <a:latin typeface="inherit"/>
            </a:endParaRPr>
          </a:p>
          <a:p>
            <a:pPr algn="l" fontAlgn="base">
              <a:buNone/>
            </a:pPr>
            <a:endParaRPr lang="hu-HU" sz="2800" b="1" i="0" dirty="0">
              <a:solidFill>
                <a:srgbClr val="15171A"/>
              </a:solidFill>
              <a:effectLst/>
              <a:latin typeface="inherit"/>
            </a:endParaRPr>
          </a:p>
          <a:p>
            <a:pPr algn="l" fontAlgn="base">
              <a:buNone/>
            </a:pPr>
            <a:r>
              <a:rPr lang="en-US" sz="2800" b="1" i="0" dirty="0">
                <a:solidFill>
                  <a:srgbClr val="15171A"/>
                </a:solidFill>
                <a:effectLst/>
                <a:latin typeface="inherit"/>
              </a:rPr>
              <a:t>3. AI Model Learns and Improves</a:t>
            </a:r>
            <a:endParaRPr lang="en-US" sz="2800" b="1" i="0" dirty="0">
              <a:solidFill>
                <a:srgbClr val="15171A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38327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>
            <a:extLst>
              <a:ext uri="{FF2B5EF4-FFF2-40B4-BE49-F238E27FC236}">
                <a16:creationId xmlns:a16="http://schemas.microsoft.com/office/drawing/2014/main" id="{1E040961-E18F-0A1B-7D56-EB700BEC3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Active Learning</a:t>
            </a:r>
          </a:p>
        </p:txBody>
      </p:sp>
      <p:sp>
        <p:nvSpPr>
          <p:cNvPr id="2" name="Szöveg helye 1">
            <a:extLst>
              <a:ext uri="{FF2B5EF4-FFF2-40B4-BE49-F238E27FC236}">
                <a16:creationId xmlns:a16="http://schemas.microsoft.com/office/drawing/2014/main" id="{5E54EFD8-D7F7-43D1-1873-67CC52105E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>
            <a:extLst>
              <a:ext uri="{FF2B5EF4-FFF2-40B4-BE49-F238E27FC236}">
                <a16:creationId xmlns:a16="http://schemas.microsoft.com/office/drawing/2014/main" id="{825F3A5C-19ED-A17E-8C24-548EC9238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A binary classification task</a:t>
            </a:r>
          </a:p>
        </p:txBody>
      </p:sp>
      <p:pic>
        <p:nvPicPr>
          <p:cNvPr id="4099" name="Picture 2" descr="active learning example">
            <a:extLst>
              <a:ext uri="{FF2B5EF4-FFF2-40B4-BE49-F238E27FC236}">
                <a16:creationId xmlns:a16="http://schemas.microsoft.com/office/drawing/2014/main" id="{9F808395-D984-EA8B-5A6A-860BC12CE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25"/>
          <a:stretch>
            <a:fillRect/>
          </a:stretch>
        </p:blipFill>
        <p:spPr bwMode="auto">
          <a:xfrm>
            <a:off x="2" y="2420940"/>
            <a:ext cx="298767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>
            <a:extLst>
              <a:ext uri="{FF2B5EF4-FFF2-40B4-BE49-F238E27FC236}">
                <a16:creationId xmlns:a16="http://schemas.microsoft.com/office/drawing/2014/main" id="{615BA263-5922-759C-6336-0188C923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/>
          </a:p>
        </p:txBody>
      </p:sp>
      <p:sp>
        <p:nvSpPr>
          <p:cNvPr id="5123" name="Tartalom helye 2">
            <a:extLst>
              <a:ext uri="{FF2B5EF4-FFF2-40B4-BE49-F238E27FC236}">
                <a16:creationId xmlns:a16="http://schemas.microsoft.com/office/drawing/2014/main" id="{165CE2E1-AA48-EB6C-8D1D-76D68B859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u-HU" altLang="hu-HU"/>
          </a:p>
        </p:txBody>
      </p:sp>
      <p:pic>
        <p:nvPicPr>
          <p:cNvPr id="5124" name="Picture 2" descr="active learning example">
            <a:extLst>
              <a:ext uri="{FF2B5EF4-FFF2-40B4-BE49-F238E27FC236}">
                <a16:creationId xmlns:a16="http://schemas.microsoft.com/office/drawing/2014/main" id="{D529EF2A-8C0A-B98C-DF16-501BF4FEB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940"/>
            <a:ext cx="91440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>
            <a:extLst>
              <a:ext uri="{FF2B5EF4-FFF2-40B4-BE49-F238E27FC236}">
                <a16:creationId xmlns:a16="http://schemas.microsoft.com/office/drawing/2014/main" id="{2AB7DDB5-FD45-A5E2-90AB-A777CD2F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Active learning</a:t>
            </a:r>
          </a:p>
        </p:txBody>
      </p:sp>
      <p:sp>
        <p:nvSpPr>
          <p:cNvPr id="6147" name="Tartalom helye 2">
            <a:extLst>
              <a:ext uri="{FF2B5EF4-FFF2-40B4-BE49-F238E27FC236}">
                <a16:creationId xmlns:a16="http://schemas.microsoft.com/office/drawing/2014/main" id="{7633FD40-6157-D4DC-E0A9-8EA70EECF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altLang="hu-HU"/>
              <a:t>Unlabeled pool of instances</a:t>
            </a:r>
          </a:p>
        </p:txBody>
      </p:sp>
      <p:pic>
        <p:nvPicPr>
          <p:cNvPr id="6148" name="Picture 2" descr="active learning in membership queries">
            <a:extLst>
              <a:ext uri="{FF2B5EF4-FFF2-40B4-BE49-F238E27FC236}">
                <a16:creationId xmlns:a16="http://schemas.microsoft.com/office/drawing/2014/main" id="{0672C087-7A6B-3F31-DF35-E38518F6B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708277"/>
            <a:ext cx="8629650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ctive learning in membership queries">
            <a:extLst>
              <a:ext uri="{FF2B5EF4-FFF2-40B4-BE49-F238E27FC236}">
                <a16:creationId xmlns:a16="http://schemas.microsoft.com/office/drawing/2014/main" id="{C19DC822-D378-A985-2024-3D61A486A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99"/>
          <a:stretch>
            <a:fillRect/>
          </a:stretch>
        </p:blipFill>
        <p:spPr bwMode="auto">
          <a:xfrm>
            <a:off x="7045325" y="3233738"/>
            <a:ext cx="10604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Cím 1">
            <a:extLst>
              <a:ext uri="{FF2B5EF4-FFF2-40B4-BE49-F238E27FC236}">
                <a16:creationId xmlns:a16="http://schemas.microsoft.com/office/drawing/2014/main" id="{F4D89689-94F6-44AB-E089-981401795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Active learning</a:t>
            </a:r>
          </a:p>
        </p:txBody>
      </p:sp>
      <p:sp>
        <p:nvSpPr>
          <p:cNvPr id="7172" name="Tartalom helye 2">
            <a:extLst>
              <a:ext uri="{FF2B5EF4-FFF2-40B4-BE49-F238E27FC236}">
                <a16:creationId xmlns:a16="http://schemas.microsoft.com/office/drawing/2014/main" id="{75939203-6692-9BDB-BA95-11317C1BA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u-HU" altLang="hu-HU" dirty="0" err="1"/>
              <a:t>Unlabeled</a:t>
            </a:r>
            <a:r>
              <a:rPr lang="hu-HU" altLang="hu-HU" dirty="0"/>
              <a:t> </a:t>
            </a:r>
            <a:r>
              <a:rPr lang="hu-HU" altLang="hu-HU" dirty="0" err="1"/>
              <a:t>pool</a:t>
            </a:r>
            <a:r>
              <a:rPr lang="hu-HU" altLang="hu-HU" dirty="0"/>
              <a:t> of </a:t>
            </a:r>
            <a:r>
              <a:rPr lang="hu-HU" altLang="hu-HU" dirty="0" err="1"/>
              <a:t>instances</a:t>
            </a:r>
            <a:endParaRPr lang="hu-HU" altLang="hu-HU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u-HU" altLang="hu-HU" sz="36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u-HU" altLang="hu-HU" dirty="0" err="1"/>
              <a:t>Labeled</a:t>
            </a:r>
            <a:r>
              <a:rPr lang="hu-HU" altLang="hu-HU" dirty="0"/>
              <a:t> </a:t>
            </a:r>
            <a:r>
              <a:rPr lang="hu-HU" altLang="hu-HU" dirty="0" err="1"/>
              <a:t>instances</a:t>
            </a:r>
            <a:r>
              <a:rPr lang="hu-HU" altLang="hu-HU" dirty="0"/>
              <a:t> + </a:t>
            </a:r>
            <a:r>
              <a:rPr lang="hu-HU" altLang="hu-HU" dirty="0" err="1"/>
              <a:t>unlabeled</a:t>
            </a:r>
            <a:r>
              <a:rPr lang="hu-HU" altLang="hu-HU" dirty="0"/>
              <a:t> </a:t>
            </a:r>
            <a:r>
              <a:rPr lang="hu-HU" altLang="hu-HU" dirty="0" err="1"/>
              <a:t>pool</a:t>
            </a:r>
            <a:endParaRPr lang="hu-HU" altLang="hu-HU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u-HU" altLang="hu-HU" sz="36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u-HU" altLang="hu-HU" dirty="0"/>
              <a:t>Update </a:t>
            </a:r>
            <a:r>
              <a:rPr lang="hu-HU" altLang="hu-HU" dirty="0" err="1"/>
              <a:t>the</a:t>
            </a:r>
            <a:r>
              <a:rPr lang="hu-HU" altLang="hu-HU" dirty="0"/>
              <a:t> ML </a:t>
            </a:r>
            <a:r>
              <a:rPr lang="hu-HU" altLang="hu-HU" dirty="0" err="1"/>
              <a:t>model</a:t>
            </a:r>
            <a:endParaRPr lang="hu-HU" altLang="hu-HU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u-HU" altLang="hu-HU" sz="40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u-HU" altLang="hu-HU" dirty="0" err="1"/>
              <a:t>Select</a:t>
            </a:r>
            <a:r>
              <a:rPr lang="hu-HU" altLang="hu-HU" dirty="0"/>
              <a:t> </a:t>
            </a:r>
            <a:r>
              <a:rPr lang="hu-HU" altLang="hu-HU" dirty="0" err="1"/>
              <a:t>instances</a:t>
            </a:r>
            <a:r>
              <a:rPr lang="hu-HU" altLang="hu-HU" dirty="0"/>
              <a:t> </a:t>
            </a:r>
            <a:r>
              <a:rPr lang="hu-HU" altLang="hu-HU" dirty="0" err="1"/>
              <a:t>for</a:t>
            </a:r>
            <a:r>
              <a:rPr lang="hu-HU" altLang="hu-HU" dirty="0"/>
              <a:t> </a:t>
            </a:r>
            <a:r>
              <a:rPr lang="hu-HU" altLang="hu-HU" dirty="0" err="1"/>
              <a:t>labeling</a:t>
            </a:r>
            <a:endParaRPr lang="hu-HU" altLang="hu-HU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u-HU" altLang="hu-HU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u-HU" altLang="hu-HU" dirty="0"/>
          </a:p>
        </p:txBody>
      </p:sp>
      <p:cxnSp>
        <p:nvCxnSpPr>
          <p:cNvPr id="5" name="Egyenes összekötő nyíllal 4">
            <a:extLst>
              <a:ext uri="{FF2B5EF4-FFF2-40B4-BE49-F238E27FC236}">
                <a16:creationId xmlns:a16="http://schemas.microsoft.com/office/drawing/2014/main" id="{550A6907-6704-86F3-812A-9BD87BC75922}"/>
              </a:ext>
            </a:extLst>
          </p:cNvPr>
          <p:cNvCxnSpPr/>
          <p:nvPr/>
        </p:nvCxnSpPr>
        <p:spPr>
          <a:xfrm>
            <a:off x="3151257" y="2260600"/>
            <a:ext cx="0" cy="790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65A39C2B-753E-487E-A4BF-3B00012E480D}"/>
              </a:ext>
            </a:extLst>
          </p:cNvPr>
          <p:cNvCxnSpPr>
            <a:cxnSpLocks/>
          </p:cNvCxnSpPr>
          <p:nvPr/>
        </p:nvCxnSpPr>
        <p:spPr>
          <a:xfrm>
            <a:off x="3083163" y="3429000"/>
            <a:ext cx="0" cy="719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278F278D-60C9-D0DE-4C70-628F478A26FF}"/>
              </a:ext>
            </a:extLst>
          </p:cNvPr>
          <p:cNvCxnSpPr>
            <a:cxnSpLocks/>
          </p:cNvCxnSpPr>
          <p:nvPr/>
        </p:nvCxnSpPr>
        <p:spPr>
          <a:xfrm>
            <a:off x="3132138" y="4508500"/>
            <a:ext cx="0" cy="720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Összekötő: görbe 9">
            <a:extLst>
              <a:ext uri="{FF2B5EF4-FFF2-40B4-BE49-F238E27FC236}">
                <a16:creationId xmlns:a16="http://schemas.microsoft.com/office/drawing/2014/main" id="{025EB5D9-308C-5431-288D-875CE484F4CA}"/>
              </a:ext>
            </a:extLst>
          </p:cNvPr>
          <p:cNvCxnSpPr/>
          <p:nvPr/>
        </p:nvCxnSpPr>
        <p:spPr>
          <a:xfrm flipV="1">
            <a:off x="5219700" y="4581525"/>
            <a:ext cx="2305050" cy="935038"/>
          </a:xfrm>
          <a:prstGeom prst="curvedConnector3">
            <a:avLst>
              <a:gd name="adj1" fmla="val 10105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Összekötő: görbe 12">
            <a:extLst>
              <a:ext uri="{FF2B5EF4-FFF2-40B4-BE49-F238E27FC236}">
                <a16:creationId xmlns:a16="http://schemas.microsoft.com/office/drawing/2014/main" id="{383B03B5-2469-0B2A-CEF2-88822DBDFA96}"/>
              </a:ext>
            </a:extLst>
          </p:cNvPr>
          <p:cNvCxnSpPr>
            <a:cxnSpLocks/>
          </p:cNvCxnSpPr>
          <p:nvPr/>
        </p:nvCxnSpPr>
        <p:spPr>
          <a:xfrm rot="10800000">
            <a:off x="6443663" y="3051175"/>
            <a:ext cx="1081087" cy="233363"/>
          </a:xfrm>
          <a:prstGeom prst="curvedConnector3">
            <a:avLst>
              <a:gd name="adj1" fmla="val -23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>
            <a:extLst>
              <a:ext uri="{FF2B5EF4-FFF2-40B4-BE49-F238E27FC236}">
                <a16:creationId xmlns:a16="http://schemas.microsoft.com/office/drawing/2014/main" id="{281974AA-D1AE-4C89-EA00-BD09D4023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err="1"/>
              <a:t>Informative</a:t>
            </a:r>
            <a:r>
              <a:rPr lang="hu-HU" altLang="hu-HU" dirty="0"/>
              <a:t> </a:t>
            </a:r>
            <a:r>
              <a:rPr lang="hu-HU" altLang="hu-HU" dirty="0" err="1"/>
              <a:t>instances</a:t>
            </a:r>
            <a:r>
              <a:rPr lang="hu-HU" altLang="hu-HU" dirty="0"/>
              <a:t>?</a:t>
            </a:r>
          </a:p>
        </p:txBody>
      </p:sp>
      <p:pic>
        <p:nvPicPr>
          <p:cNvPr id="8195" name="Tartalom helye 4" descr="A képen szöveg, képernyőkép, sor, Betűtípus látható&#10;&#10;Automatikusan generált leírás">
            <a:extLst>
              <a:ext uri="{FF2B5EF4-FFF2-40B4-BE49-F238E27FC236}">
                <a16:creationId xmlns:a16="http://schemas.microsoft.com/office/drawing/2014/main" id="{AB7A6E4E-4FE4-369F-35DA-1A8CA254FA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90" y="2205040"/>
            <a:ext cx="8181975" cy="213518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é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70</Words>
  <Application>Microsoft Office PowerPoint</Application>
  <PresentationFormat>Diavetítés a képernyőre (4:3 oldalarány)</PresentationFormat>
  <Paragraphs>23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inherit</vt:lpstr>
      <vt:lpstr>Inter</vt:lpstr>
      <vt:lpstr>Office-téma</vt:lpstr>
      <vt:lpstr>Human in the loop ML</vt:lpstr>
      <vt:lpstr>Supervised ML</vt:lpstr>
      <vt:lpstr>Human in the loop ML</vt:lpstr>
      <vt:lpstr>Active Learning</vt:lpstr>
      <vt:lpstr>A binary classification task</vt:lpstr>
      <vt:lpstr>PowerPoint-bemutató</vt:lpstr>
      <vt:lpstr>Active learning</vt:lpstr>
      <vt:lpstr>Active learning</vt:lpstr>
      <vt:lpstr>Informative instances?</vt:lpstr>
      <vt:lpstr>Expert knowledge involvement</vt:lpstr>
      <vt:lpstr>Knowledge Graph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Farkas Richárd József</dc:creator>
  <cp:lastModifiedBy>Dr. Farkas Richárd József</cp:lastModifiedBy>
  <cp:revision>4</cp:revision>
  <dcterms:created xsi:type="dcterms:W3CDTF">2025-04-08T14:47:46Z</dcterms:created>
  <dcterms:modified xsi:type="dcterms:W3CDTF">2025-04-08T15:58:11Z</dcterms:modified>
</cp:coreProperties>
</file>