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3"/>
  </p:notesMasterIdLst>
  <p:handoutMasterIdLst>
    <p:handoutMasterId r:id="rId24"/>
  </p:handoutMasterIdLst>
  <p:sldIdLst>
    <p:sldId id="297" r:id="rId2"/>
    <p:sldId id="285" r:id="rId3"/>
    <p:sldId id="275" r:id="rId4"/>
    <p:sldId id="287" r:id="rId5"/>
    <p:sldId id="288" r:id="rId6"/>
    <p:sldId id="289" r:id="rId7"/>
    <p:sldId id="276" r:id="rId8"/>
    <p:sldId id="279" r:id="rId9"/>
    <p:sldId id="278" r:id="rId10"/>
    <p:sldId id="295" r:id="rId11"/>
    <p:sldId id="296" r:id="rId12"/>
    <p:sldId id="280" r:id="rId13"/>
    <p:sldId id="290" r:id="rId14"/>
    <p:sldId id="291" r:id="rId15"/>
    <p:sldId id="292" r:id="rId16"/>
    <p:sldId id="281" r:id="rId17"/>
    <p:sldId id="282" r:id="rId18"/>
    <p:sldId id="283" r:id="rId19"/>
    <p:sldId id="293" r:id="rId20"/>
    <p:sldId id="294" r:id="rId21"/>
    <p:sldId id="286" r:id="rId22"/>
  </p:sldIdLst>
  <p:sldSz cx="9144000" cy="6858000" type="screen4x3"/>
  <p:notesSz cx="6858000" cy="9144000"/>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4" autoAdjust="0"/>
    <p:restoredTop sz="94660"/>
  </p:normalViewPr>
  <p:slideViewPr>
    <p:cSldViewPr>
      <p:cViewPr varScale="1">
        <p:scale>
          <a:sx n="106" d="100"/>
          <a:sy n="106" d="100"/>
        </p:scale>
        <p:origin x="20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p Gergely" userId="7bd27213-c5c7-42b6-8a13-2ecb0db40824" providerId="ADAL" clId="{34582563-B533-4350-8CB7-26CAD989648E}"/>
    <pc:docChg chg="undo custSel modSld">
      <pc:chgData name="Pap Gergely" userId="7bd27213-c5c7-42b6-8a13-2ecb0db40824" providerId="ADAL" clId="{34582563-B533-4350-8CB7-26CAD989648E}" dt="2022-02-16T05:44:45.678" v="5990" actId="790"/>
      <pc:docMkLst>
        <pc:docMk/>
      </pc:docMkLst>
      <pc:sldChg chg="modSp mod">
        <pc:chgData name="Pap Gergely" userId="7bd27213-c5c7-42b6-8a13-2ecb0db40824" providerId="ADAL" clId="{34582563-B533-4350-8CB7-26CAD989648E}" dt="2022-02-16T05:39:47.122" v="5965" actId="313"/>
        <pc:sldMkLst>
          <pc:docMk/>
          <pc:sldMk cId="0" sldId="275"/>
        </pc:sldMkLst>
        <pc:spChg chg="mod">
          <ac:chgData name="Pap Gergely" userId="7bd27213-c5c7-42b6-8a13-2ecb0db40824" providerId="ADAL" clId="{34582563-B533-4350-8CB7-26CAD989648E}" dt="2022-02-16T05:39:47.122" v="5965" actId="313"/>
          <ac:spMkLst>
            <pc:docMk/>
            <pc:sldMk cId="0" sldId="275"/>
            <ac:spMk id="20482" creationId="{A94E93A8-DB2E-4C24-8D6B-78F21BBEB5B6}"/>
          </ac:spMkLst>
        </pc:spChg>
      </pc:sldChg>
      <pc:sldChg chg="modSp mod">
        <pc:chgData name="Pap Gergely" userId="7bd27213-c5c7-42b6-8a13-2ecb0db40824" providerId="ADAL" clId="{34582563-B533-4350-8CB7-26CAD989648E}" dt="2022-02-16T05:41:14.556" v="5972" actId="790"/>
        <pc:sldMkLst>
          <pc:docMk/>
          <pc:sldMk cId="0" sldId="276"/>
        </pc:sldMkLst>
        <pc:graphicFrameChg chg="modGraphic">
          <ac:chgData name="Pap Gergely" userId="7bd27213-c5c7-42b6-8a13-2ecb0db40824" providerId="ADAL" clId="{34582563-B533-4350-8CB7-26CAD989648E}" dt="2022-02-16T05:41:14.556" v="5972" actId="790"/>
          <ac:graphicFrameMkLst>
            <pc:docMk/>
            <pc:sldMk cId="0" sldId="276"/>
            <ac:graphicFrameMk id="5" creationId="{CEE0B038-A600-41EB-B3C8-2692C5DB9751}"/>
          </ac:graphicFrameMkLst>
        </pc:graphicFrameChg>
      </pc:sldChg>
      <pc:sldChg chg="modSp mod">
        <pc:chgData name="Pap Gergely" userId="7bd27213-c5c7-42b6-8a13-2ecb0db40824" providerId="ADAL" clId="{34582563-B533-4350-8CB7-26CAD989648E}" dt="2022-02-16T05:41:44.168" v="5975" actId="313"/>
        <pc:sldMkLst>
          <pc:docMk/>
          <pc:sldMk cId="0" sldId="278"/>
        </pc:sldMkLst>
        <pc:spChg chg="mod">
          <ac:chgData name="Pap Gergely" userId="7bd27213-c5c7-42b6-8a13-2ecb0db40824" providerId="ADAL" clId="{34582563-B533-4350-8CB7-26CAD989648E}" dt="2022-02-16T05:41:44.168" v="5975" actId="313"/>
          <ac:spMkLst>
            <pc:docMk/>
            <pc:sldMk cId="0" sldId="278"/>
            <ac:spMk id="26626" creationId="{9E8929D0-AD41-4CDB-81A0-1A0DCB235677}"/>
          </ac:spMkLst>
        </pc:spChg>
      </pc:sldChg>
      <pc:sldChg chg="modSp mod">
        <pc:chgData name="Pap Gergely" userId="7bd27213-c5c7-42b6-8a13-2ecb0db40824" providerId="ADAL" clId="{34582563-B533-4350-8CB7-26CAD989648E}" dt="2022-02-16T05:41:30.975" v="5974" actId="313"/>
        <pc:sldMkLst>
          <pc:docMk/>
          <pc:sldMk cId="0" sldId="279"/>
        </pc:sldMkLst>
        <pc:spChg chg="mod">
          <ac:chgData name="Pap Gergely" userId="7bd27213-c5c7-42b6-8a13-2ecb0db40824" providerId="ADAL" clId="{34582563-B533-4350-8CB7-26CAD989648E}" dt="2022-02-16T05:41:30.975" v="5974" actId="313"/>
          <ac:spMkLst>
            <pc:docMk/>
            <pc:sldMk cId="0" sldId="279"/>
            <ac:spMk id="25602" creationId="{F0A1D2B7-58C0-4783-8CDB-C21B1A1EC9E1}"/>
          </ac:spMkLst>
        </pc:spChg>
      </pc:sldChg>
      <pc:sldChg chg="modSp mod">
        <pc:chgData name="Pap Gergely" userId="7bd27213-c5c7-42b6-8a13-2ecb0db40824" providerId="ADAL" clId="{34582563-B533-4350-8CB7-26CAD989648E}" dt="2022-02-16T05:42:20.319" v="5977" actId="313"/>
        <pc:sldMkLst>
          <pc:docMk/>
          <pc:sldMk cId="0" sldId="280"/>
        </pc:sldMkLst>
        <pc:spChg chg="mod">
          <ac:chgData name="Pap Gergely" userId="7bd27213-c5c7-42b6-8a13-2ecb0db40824" providerId="ADAL" clId="{34582563-B533-4350-8CB7-26CAD989648E}" dt="2022-02-16T05:42:20.319" v="5977" actId="313"/>
          <ac:spMkLst>
            <pc:docMk/>
            <pc:sldMk cId="0" sldId="280"/>
            <ac:spMk id="29698" creationId="{50E3ABF0-60C5-4597-92F0-57D12F4CCE6E}"/>
          </ac:spMkLst>
        </pc:spChg>
        <pc:spChg chg="mod">
          <ac:chgData name="Pap Gergely" userId="7bd27213-c5c7-42b6-8a13-2ecb0db40824" providerId="ADAL" clId="{34582563-B533-4350-8CB7-26CAD989648E}" dt="2022-02-16T04:19:14.665" v="9" actId="20577"/>
          <ac:spMkLst>
            <pc:docMk/>
            <pc:sldMk cId="0" sldId="280"/>
            <ac:spMk id="29700" creationId="{224DB419-A07C-4FDF-88B4-A0EE1A0850CF}"/>
          </ac:spMkLst>
        </pc:spChg>
      </pc:sldChg>
      <pc:sldChg chg="modSp mod">
        <pc:chgData name="Pap Gergely" userId="7bd27213-c5c7-42b6-8a13-2ecb0db40824" providerId="ADAL" clId="{34582563-B533-4350-8CB7-26CAD989648E}" dt="2022-02-16T05:43:42.320" v="5986" actId="313"/>
        <pc:sldMkLst>
          <pc:docMk/>
          <pc:sldMk cId="0" sldId="281"/>
        </pc:sldMkLst>
        <pc:spChg chg="mod">
          <ac:chgData name="Pap Gergely" userId="7bd27213-c5c7-42b6-8a13-2ecb0db40824" providerId="ADAL" clId="{34582563-B533-4350-8CB7-26CAD989648E}" dt="2022-02-16T05:43:42.320" v="5986" actId="313"/>
          <ac:spMkLst>
            <pc:docMk/>
            <pc:sldMk cId="0" sldId="281"/>
            <ac:spMk id="33794" creationId="{DC31412A-D66A-45D1-A3C8-0DB3FE806CAE}"/>
          </ac:spMkLst>
        </pc:spChg>
        <pc:spChg chg="mod">
          <ac:chgData name="Pap Gergely" userId="7bd27213-c5c7-42b6-8a13-2ecb0db40824" providerId="ADAL" clId="{34582563-B533-4350-8CB7-26CAD989648E}" dt="2022-02-16T04:43:01.199" v="3107" actId="20577"/>
          <ac:spMkLst>
            <pc:docMk/>
            <pc:sldMk cId="0" sldId="281"/>
            <ac:spMk id="33796" creationId="{04189C9D-52A9-4FAA-8AC9-1138A7C21AB5}"/>
          </ac:spMkLst>
        </pc:spChg>
        <pc:picChg chg="mod">
          <ac:chgData name="Pap Gergely" userId="7bd27213-c5c7-42b6-8a13-2ecb0db40824" providerId="ADAL" clId="{34582563-B533-4350-8CB7-26CAD989648E}" dt="2022-02-16T04:46:42.787" v="3792" actId="1035"/>
          <ac:picMkLst>
            <pc:docMk/>
            <pc:sldMk cId="0" sldId="281"/>
            <ac:picMk id="33797" creationId="{0DFD270A-B846-42F1-B195-197ED645D2C0}"/>
          </ac:picMkLst>
        </pc:picChg>
      </pc:sldChg>
      <pc:sldChg chg="modSp mod">
        <pc:chgData name="Pap Gergely" userId="7bd27213-c5c7-42b6-8a13-2ecb0db40824" providerId="ADAL" clId="{34582563-B533-4350-8CB7-26CAD989648E}" dt="2022-02-16T05:43:54.959" v="5987" actId="313"/>
        <pc:sldMkLst>
          <pc:docMk/>
          <pc:sldMk cId="0" sldId="282"/>
        </pc:sldMkLst>
        <pc:spChg chg="mod">
          <ac:chgData name="Pap Gergely" userId="7bd27213-c5c7-42b6-8a13-2ecb0db40824" providerId="ADAL" clId="{34582563-B533-4350-8CB7-26CAD989648E}" dt="2022-02-16T05:43:54.959" v="5987" actId="313"/>
          <ac:spMkLst>
            <pc:docMk/>
            <pc:sldMk cId="0" sldId="282"/>
            <ac:spMk id="34818" creationId="{9BE524E5-2FD4-41DF-9C28-AD67E4D90B27}"/>
          </ac:spMkLst>
        </pc:spChg>
        <pc:spChg chg="mod">
          <ac:chgData name="Pap Gergely" userId="7bd27213-c5c7-42b6-8a13-2ecb0db40824" providerId="ADAL" clId="{34582563-B533-4350-8CB7-26CAD989648E}" dt="2022-02-16T04:48:02.775" v="3823" actId="14100"/>
          <ac:spMkLst>
            <pc:docMk/>
            <pc:sldMk cId="0" sldId="282"/>
            <ac:spMk id="34821" creationId="{6CA62FE5-238F-4730-B034-F48F91D3D2AD}"/>
          </ac:spMkLst>
        </pc:spChg>
        <pc:picChg chg="mod">
          <ac:chgData name="Pap Gergely" userId="7bd27213-c5c7-42b6-8a13-2ecb0db40824" providerId="ADAL" clId="{34582563-B533-4350-8CB7-26CAD989648E}" dt="2022-02-16T04:51:31.889" v="4401" actId="1038"/>
          <ac:picMkLst>
            <pc:docMk/>
            <pc:sldMk cId="0" sldId="282"/>
            <ac:picMk id="34820" creationId="{A79F0705-3D14-42C3-9F33-19A3AC0F5EB8}"/>
          </ac:picMkLst>
        </pc:picChg>
      </pc:sldChg>
      <pc:sldChg chg="modSp mod">
        <pc:chgData name="Pap Gergely" userId="7bd27213-c5c7-42b6-8a13-2ecb0db40824" providerId="ADAL" clId="{34582563-B533-4350-8CB7-26CAD989648E}" dt="2022-02-16T04:57:39.096" v="5338" actId="20577"/>
        <pc:sldMkLst>
          <pc:docMk/>
          <pc:sldMk cId="0" sldId="283"/>
        </pc:sldMkLst>
        <pc:spChg chg="mod">
          <ac:chgData name="Pap Gergely" userId="7bd27213-c5c7-42b6-8a13-2ecb0db40824" providerId="ADAL" clId="{34582563-B533-4350-8CB7-26CAD989648E}" dt="2022-02-16T04:57:39.096" v="5338" actId="20577"/>
          <ac:spMkLst>
            <pc:docMk/>
            <pc:sldMk cId="0" sldId="283"/>
            <ac:spMk id="35842" creationId="{A6318970-1E3B-4A2F-8FB0-251A16EE0591}"/>
          </ac:spMkLst>
        </pc:spChg>
        <pc:spChg chg="mod">
          <ac:chgData name="Pap Gergely" userId="7bd27213-c5c7-42b6-8a13-2ecb0db40824" providerId="ADAL" clId="{34582563-B533-4350-8CB7-26CAD989648E}" dt="2022-02-16T04:51:47.723" v="4432" actId="14100"/>
          <ac:spMkLst>
            <pc:docMk/>
            <pc:sldMk cId="0" sldId="283"/>
            <ac:spMk id="35844" creationId="{6CF9C70E-9D05-4E55-A4C8-90A067639517}"/>
          </ac:spMkLst>
        </pc:spChg>
      </pc:sldChg>
      <pc:sldChg chg="modSp mod">
        <pc:chgData name="Pap Gergely" userId="7bd27213-c5c7-42b6-8a13-2ecb0db40824" providerId="ADAL" clId="{34582563-B533-4350-8CB7-26CAD989648E}" dt="2022-02-16T05:44:45.678" v="5990" actId="790"/>
        <pc:sldMkLst>
          <pc:docMk/>
          <pc:sldMk cId="0" sldId="286"/>
        </pc:sldMkLst>
        <pc:spChg chg="mod">
          <ac:chgData name="Pap Gergely" userId="7bd27213-c5c7-42b6-8a13-2ecb0db40824" providerId="ADAL" clId="{34582563-B533-4350-8CB7-26CAD989648E}" dt="2022-02-16T05:44:45.678" v="5990" actId="790"/>
          <ac:spMkLst>
            <pc:docMk/>
            <pc:sldMk cId="0" sldId="286"/>
            <ac:spMk id="38914" creationId="{887BB4B7-36AF-4A02-BE5A-DAE958EFD09B}"/>
          </ac:spMkLst>
        </pc:spChg>
      </pc:sldChg>
      <pc:sldChg chg="modSp mod">
        <pc:chgData name="Pap Gergely" userId="7bd27213-c5c7-42b6-8a13-2ecb0db40824" providerId="ADAL" clId="{34582563-B533-4350-8CB7-26CAD989648E}" dt="2022-02-16T05:40:24.483" v="5968" actId="313"/>
        <pc:sldMkLst>
          <pc:docMk/>
          <pc:sldMk cId="0" sldId="288"/>
        </pc:sldMkLst>
        <pc:spChg chg="mod">
          <ac:chgData name="Pap Gergely" userId="7bd27213-c5c7-42b6-8a13-2ecb0db40824" providerId="ADAL" clId="{34582563-B533-4350-8CB7-26CAD989648E}" dt="2022-02-16T05:40:24.483" v="5968" actId="313"/>
          <ac:spMkLst>
            <pc:docMk/>
            <pc:sldMk cId="0" sldId="288"/>
            <ac:spMk id="18434" creationId="{18D21B57-C017-42B6-ACC9-9AB9FEBA530E}"/>
          </ac:spMkLst>
        </pc:spChg>
      </pc:sldChg>
      <pc:sldChg chg="modSp mod">
        <pc:chgData name="Pap Gergely" userId="7bd27213-c5c7-42b6-8a13-2ecb0db40824" providerId="ADAL" clId="{34582563-B533-4350-8CB7-26CAD989648E}" dt="2022-02-16T05:40:35.396" v="5969" actId="313"/>
        <pc:sldMkLst>
          <pc:docMk/>
          <pc:sldMk cId="0" sldId="289"/>
        </pc:sldMkLst>
        <pc:spChg chg="mod">
          <ac:chgData name="Pap Gergely" userId="7bd27213-c5c7-42b6-8a13-2ecb0db40824" providerId="ADAL" clId="{34582563-B533-4350-8CB7-26CAD989648E}" dt="2022-02-16T05:40:35.396" v="5969" actId="313"/>
          <ac:spMkLst>
            <pc:docMk/>
            <pc:sldMk cId="0" sldId="289"/>
            <ac:spMk id="23554" creationId="{E7BC252D-1496-4D49-BC5F-A2831B6422F3}"/>
          </ac:spMkLst>
        </pc:spChg>
      </pc:sldChg>
      <pc:sldChg chg="modSp mod">
        <pc:chgData name="Pap Gergely" userId="7bd27213-c5c7-42b6-8a13-2ecb0db40824" providerId="ADAL" clId="{34582563-B533-4350-8CB7-26CAD989648E}" dt="2022-02-16T04:30:51.362" v="1582" actId="20577"/>
        <pc:sldMkLst>
          <pc:docMk/>
          <pc:sldMk cId="0" sldId="290"/>
        </pc:sldMkLst>
        <pc:spChg chg="mod">
          <ac:chgData name="Pap Gergely" userId="7bd27213-c5c7-42b6-8a13-2ecb0db40824" providerId="ADAL" clId="{34582563-B533-4350-8CB7-26CAD989648E}" dt="2022-02-16T04:30:51.362" v="1582" actId="20577"/>
          <ac:spMkLst>
            <pc:docMk/>
            <pc:sldMk cId="0" sldId="290"/>
            <ac:spMk id="30722" creationId="{9A767393-DEAA-4433-A235-D0B56B08A7DC}"/>
          </ac:spMkLst>
        </pc:spChg>
        <pc:spChg chg="mod">
          <ac:chgData name="Pap Gergely" userId="7bd27213-c5c7-42b6-8a13-2ecb0db40824" providerId="ADAL" clId="{34582563-B533-4350-8CB7-26CAD989648E}" dt="2022-02-16T04:25:22.419" v="829"/>
          <ac:spMkLst>
            <pc:docMk/>
            <pc:sldMk cId="0" sldId="290"/>
            <ac:spMk id="30724" creationId="{71F08DEC-94AE-4CB4-9414-5BA21E4E52A4}"/>
          </ac:spMkLst>
        </pc:spChg>
      </pc:sldChg>
      <pc:sldChg chg="modSp mod">
        <pc:chgData name="Pap Gergely" userId="7bd27213-c5c7-42b6-8a13-2ecb0db40824" providerId="ADAL" clId="{34582563-B533-4350-8CB7-26CAD989648E}" dt="2022-02-16T05:42:53.751" v="5979" actId="313"/>
        <pc:sldMkLst>
          <pc:docMk/>
          <pc:sldMk cId="0" sldId="291"/>
        </pc:sldMkLst>
        <pc:spChg chg="mod">
          <ac:chgData name="Pap Gergely" userId="7bd27213-c5c7-42b6-8a13-2ecb0db40824" providerId="ADAL" clId="{34582563-B533-4350-8CB7-26CAD989648E}" dt="2022-02-16T05:42:53.751" v="5979" actId="313"/>
          <ac:spMkLst>
            <pc:docMk/>
            <pc:sldMk cId="0" sldId="291"/>
            <ac:spMk id="29698" creationId="{E18C6687-2926-445F-B5B3-F213F431AC84}"/>
          </ac:spMkLst>
        </pc:spChg>
        <pc:spChg chg="mod">
          <ac:chgData name="Pap Gergely" userId="7bd27213-c5c7-42b6-8a13-2ecb0db40824" providerId="ADAL" clId="{34582563-B533-4350-8CB7-26CAD989648E}" dt="2022-02-16T04:31:08.491" v="1641" actId="20577"/>
          <ac:spMkLst>
            <pc:docMk/>
            <pc:sldMk cId="0" sldId="291"/>
            <ac:spMk id="31748" creationId="{3C8CEE9C-4150-4D98-844F-191C22C20DA0}"/>
          </ac:spMkLst>
        </pc:spChg>
        <pc:picChg chg="mod">
          <ac:chgData name="Pap Gergely" userId="7bd27213-c5c7-42b6-8a13-2ecb0db40824" providerId="ADAL" clId="{34582563-B533-4350-8CB7-26CAD989648E}" dt="2022-02-16T04:38:17.609" v="2599" actId="1076"/>
          <ac:picMkLst>
            <pc:docMk/>
            <pc:sldMk cId="0" sldId="291"/>
            <ac:picMk id="31749" creationId="{4062DF26-DC2F-4531-A63C-910FF4C0F597}"/>
          </ac:picMkLst>
        </pc:picChg>
        <pc:picChg chg="mod">
          <ac:chgData name="Pap Gergely" userId="7bd27213-c5c7-42b6-8a13-2ecb0db40824" providerId="ADAL" clId="{34582563-B533-4350-8CB7-26CAD989648E}" dt="2022-02-16T04:38:18.741" v="2600" actId="1076"/>
          <ac:picMkLst>
            <pc:docMk/>
            <pc:sldMk cId="0" sldId="291"/>
            <ac:picMk id="31750" creationId="{4C1C5079-3FF6-462E-B4E4-ECE3329BAA11}"/>
          </ac:picMkLst>
        </pc:picChg>
      </pc:sldChg>
      <pc:sldChg chg="addSp modSp mod modNotesTx">
        <pc:chgData name="Pap Gergely" userId="7bd27213-c5c7-42b6-8a13-2ecb0db40824" providerId="ADAL" clId="{34582563-B533-4350-8CB7-26CAD989648E}" dt="2022-02-16T05:43:11.547" v="5982" actId="313"/>
        <pc:sldMkLst>
          <pc:docMk/>
          <pc:sldMk cId="0" sldId="292"/>
        </pc:sldMkLst>
        <pc:spChg chg="mod">
          <ac:chgData name="Pap Gergely" userId="7bd27213-c5c7-42b6-8a13-2ecb0db40824" providerId="ADAL" clId="{34582563-B533-4350-8CB7-26CAD989648E}" dt="2022-02-16T05:43:11.547" v="5982" actId="313"/>
          <ac:spMkLst>
            <pc:docMk/>
            <pc:sldMk cId="0" sldId="292"/>
            <ac:spMk id="32770" creationId="{500A2175-999B-43D3-9BD8-2DB27EA36834}"/>
          </ac:spMkLst>
        </pc:spChg>
        <pc:spChg chg="mod">
          <ac:chgData name="Pap Gergely" userId="7bd27213-c5c7-42b6-8a13-2ecb0db40824" providerId="ADAL" clId="{34582563-B533-4350-8CB7-26CAD989648E}" dt="2022-02-16T04:39:07.687" v="2605" actId="20577"/>
          <ac:spMkLst>
            <pc:docMk/>
            <pc:sldMk cId="0" sldId="292"/>
            <ac:spMk id="32772" creationId="{42C1F231-2D8E-495A-9D8B-06472E1F6200}"/>
          </ac:spMkLst>
        </pc:spChg>
        <pc:picChg chg="add mod">
          <ac:chgData name="Pap Gergely" userId="7bd27213-c5c7-42b6-8a13-2ecb0db40824" providerId="ADAL" clId="{34582563-B533-4350-8CB7-26CAD989648E}" dt="2022-02-16T04:42:25.584" v="3083" actId="1076"/>
          <ac:picMkLst>
            <pc:docMk/>
            <pc:sldMk cId="0" sldId="292"/>
            <ac:picMk id="1026" creationId="{AE385B74-B19E-4A79-98F5-BDF2E8E7132B}"/>
          </ac:picMkLst>
        </pc:picChg>
      </pc:sldChg>
      <pc:sldChg chg="modSp mod">
        <pc:chgData name="Pap Gergely" userId="7bd27213-c5c7-42b6-8a13-2ecb0db40824" providerId="ADAL" clId="{34582563-B533-4350-8CB7-26CAD989648E}" dt="2022-02-16T05:44:20.494" v="5989" actId="313"/>
        <pc:sldMkLst>
          <pc:docMk/>
          <pc:sldMk cId="0" sldId="293"/>
        </pc:sldMkLst>
        <pc:spChg chg="mod">
          <ac:chgData name="Pap Gergely" userId="7bd27213-c5c7-42b6-8a13-2ecb0db40824" providerId="ADAL" clId="{34582563-B533-4350-8CB7-26CAD989648E}" dt="2022-02-16T05:44:20.494" v="5989" actId="313"/>
          <ac:spMkLst>
            <pc:docMk/>
            <pc:sldMk cId="0" sldId="293"/>
            <ac:spMk id="36866" creationId="{CF104A72-CF81-48CC-AAE2-CE697BC83F94}"/>
          </ac:spMkLst>
        </pc:spChg>
        <pc:spChg chg="mod">
          <ac:chgData name="Pap Gergely" userId="7bd27213-c5c7-42b6-8a13-2ecb0db40824" providerId="ADAL" clId="{34582563-B533-4350-8CB7-26CAD989648E}" dt="2022-02-16T04:58:55.488" v="5405" actId="1076"/>
          <ac:spMkLst>
            <pc:docMk/>
            <pc:sldMk cId="0" sldId="293"/>
            <ac:spMk id="36868" creationId="{1A943B87-285A-4258-9605-EC10EFC027B4}"/>
          </ac:spMkLst>
        </pc:spChg>
      </pc:sldChg>
      <pc:sldChg chg="modSp mod">
        <pc:chgData name="Pap Gergely" userId="7bd27213-c5c7-42b6-8a13-2ecb0db40824" providerId="ADAL" clId="{34582563-B533-4350-8CB7-26CAD989648E}" dt="2022-02-16T05:03:49.001" v="5933" actId="6549"/>
        <pc:sldMkLst>
          <pc:docMk/>
          <pc:sldMk cId="0" sldId="294"/>
        </pc:sldMkLst>
        <pc:spChg chg="mod">
          <ac:chgData name="Pap Gergely" userId="7bd27213-c5c7-42b6-8a13-2ecb0db40824" providerId="ADAL" clId="{34582563-B533-4350-8CB7-26CAD989648E}" dt="2022-02-16T05:03:49.001" v="5933" actId="6549"/>
          <ac:spMkLst>
            <pc:docMk/>
            <pc:sldMk cId="0" sldId="294"/>
            <ac:spMk id="37890" creationId="{513E8CA4-DA13-4BCF-81ED-A72C6821D63B}"/>
          </ac:spMkLst>
        </pc:spChg>
        <pc:spChg chg="mod">
          <ac:chgData name="Pap Gergely" userId="7bd27213-c5c7-42b6-8a13-2ecb0db40824" providerId="ADAL" clId="{34582563-B533-4350-8CB7-26CAD989648E}" dt="2022-02-16T05:01:29.292" v="5648" actId="1076"/>
          <ac:spMkLst>
            <pc:docMk/>
            <pc:sldMk cId="0" sldId="294"/>
            <ac:spMk id="37892" creationId="{09F3AE06-71D0-466F-A808-6D2B587CA55C}"/>
          </ac:spMkLst>
        </pc:spChg>
      </pc:sldChg>
      <pc:sldChg chg="modSp mod">
        <pc:chgData name="Pap Gergely" userId="7bd27213-c5c7-42b6-8a13-2ecb0db40824" providerId="ADAL" clId="{34582563-B533-4350-8CB7-26CAD989648E}" dt="2022-02-16T05:42:08.256" v="5976" actId="313"/>
        <pc:sldMkLst>
          <pc:docMk/>
          <pc:sldMk cId="0" sldId="296"/>
        </pc:sldMkLst>
        <pc:spChg chg="mod">
          <ac:chgData name="Pap Gergely" userId="7bd27213-c5c7-42b6-8a13-2ecb0db40824" providerId="ADAL" clId="{34582563-B533-4350-8CB7-26CAD989648E}" dt="2022-02-16T05:42:08.256" v="5976" actId="313"/>
          <ac:spMkLst>
            <pc:docMk/>
            <pc:sldMk cId="0" sldId="296"/>
            <ac:spMk id="28674" creationId="{1F302137-3D73-45C7-90D2-1C9F4DAC90EA}"/>
          </ac:spMkLst>
        </pc:spChg>
      </pc:sldChg>
    </pc:docChg>
  </pc:docChgLst>
  <pc:docChgLst>
    <pc:chgData name="Pap Gergely" userId="7bd27213-c5c7-42b6-8a13-2ecb0db40824" providerId="ADAL" clId="{867C8BFB-7FF6-486D-9BC0-8E5076595AC7}"/>
    <pc:docChg chg="custSel modSld">
      <pc:chgData name="Pap Gergely" userId="7bd27213-c5c7-42b6-8a13-2ecb0db40824" providerId="ADAL" clId="{867C8BFB-7FF6-486D-9BC0-8E5076595AC7}" dt="2023-02-15T13:54:20.176" v="11" actId="20577"/>
      <pc:docMkLst>
        <pc:docMk/>
      </pc:docMkLst>
      <pc:sldChg chg="addSp modSp mod">
        <pc:chgData name="Pap Gergely" userId="7bd27213-c5c7-42b6-8a13-2ecb0db40824" providerId="ADAL" clId="{867C8BFB-7FF6-486D-9BC0-8E5076595AC7}" dt="2023-02-15T13:54:20.176" v="11" actId="20577"/>
        <pc:sldMkLst>
          <pc:docMk/>
          <pc:sldMk cId="0" sldId="285"/>
        </pc:sldMkLst>
        <pc:spChg chg="add mod">
          <ac:chgData name="Pap Gergely" userId="7bd27213-c5c7-42b6-8a13-2ecb0db40824" providerId="ADAL" clId="{867C8BFB-7FF6-486D-9BC0-8E5076595AC7}" dt="2023-02-15T13:54:20.176" v="11" actId="20577"/>
          <ac:spMkLst>
            <pc:docMk/>
            <pc:sldMk cId="0" sldId="285"/>
            <ac:spMk id="3" creationId="{22416BCB-B322-D172-DCA2-9A42B908C097}"/>
          </ac:spMkLst>
        </pc:spChg>
      </pc:sldChg>
      <pc:sldChg chg="modSp mod">
        <pc:chgData name="Pap Gergely" userId="7bd27213-c5c7-42b6-8a13-2ecb0db40824" providerId="ADAL" clId="{867C8BFB-7FF6-486D-9BC0-8E5076595AC7}" dt="2023-02-15T13:53:38.001" v="1" actId="313"/>
        <pc:sldMkLst>
          <pc:docMk/>
          <pc:sldMk cId="0" sldId="291"/>
        </pc:sldMkLst>
        <pc:spChg chg="mod">
          <ac:chgData name="Pap Gergely" userId="7bd27213-c5c7-42b6-8a13-2ecb0db40824" providerId="ADAL" clId="{867C8BFB-7FF6-486D-9BC0-8E5076595AC7}" dt="2023-02-15T13:53:38.001" v="1" actId="313"/>
          <ac:spMkLst>
            <pc:docMk/>
            <pc:sldMk cId="0" sldId="291"/>
            <ac:spMk id="29698" creationId="{E18C6687-2926-445F-B5B3-F213F431AC84}"/>
          </ac:spMkLst>
        </pc:spChg>
      </pc:sldChg>
      <pc:sldChg chg="modSp mod">
        <pc:chgData name="Pap Gergely" userId="7bd27213-c5c7-42b6-8a13-2ecb0db40824" providerId="ADAL" clId="{867C8BFB-7FF6-486D-9BC0-8E5076595AC7}" dt="2023-02-15T13:53:11.991" v="0" actId="313"/>
        <pc:sldMkLst>
          <pc:docMk/>
          <pc:sldMk cId="0" sldId="292"/>
        </pc:sldMkLst>
        <pc:spChg chg="mod">
          <ac:chgData name="Pap Gergely" userId="7bd27213-c5c7-42b6-8a13-2ecb0db40824" providerId="ADAL" clId="{867C8BFB-7FF6-486D-9BC0-8E5076595AC7}" dt="2023-02-15T13:53:11.991" v="0" actId="313"/>
          <ac:spMkLst>
            <pc:docMk/>
            <pc:sldMk cId="0" sldId="292"/>
            <ac:spMk id="32770" creationId="{500A2175-999B-43D3-9BD8-2DB27EA3683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B28F8164-1462-4A7F-B8AA-DEF92BA628A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hu-HU"/>
          </a:p>
        </p:txBody>
      </p:sp>
      <p:sp>
        <p:nvSpPr>
          <p:cNvPr id="3" name="Dátum helye 2">
            <a:extLst>
              <a:ext uri="{FF2B5EF4-FFF2-40B4-BE49-F238E27FC236}">
                <a16:creationId xmlns:a16="http://schemas.microsoft.com/office/drawing/2014/main" id="{0715EC93-67BC-4C5F-A826-F5539C228699}"/>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730D6000-F42A-4C73-93C0-ABF2A945B3C4}" type="datetimeFigureOut">
              <a:rPr lang="hu-HU"/>
              <a:pPr>
                <a:defRPr/>
              </a:pPr>
              <a:t>2023. 02. 15.</a:t>
            </a:fld>
            <a:endParaRPr lang="hu-HU"/>
          </a:p>
        </p:txBody>
      </p:sp>
      <p:sp>
        <p:nvSpPr>
          <p:cNvPr id="4" name="Élőláb helye 3">
            <a:extLst>
              <a:ext uri="{FF2B5EF4-FFF2-40B4-BE49-F238E27FC236}">
                <a16:creationId xmlns:a16="http://schemas.microsoft.com/office/drawing/2014/main" id="{EB7FE4CC-641C-4B7E-95EA-DB1C2442DAF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hu-HU"/>
          </a:p>
        </p:txBody>
      </p:sp>
      <p:sp>
        <p:nvSpPr>
          <p:cNvPr id="5" name="Dia számának helye 4">
            <a:extLst>
              <a:ext uri="{FF2B5EF4-FFF2-40B4-BE49-F238E27FC236}">
                <a16:creationId xmlns:a16="http://schemas.microsoft.com/office/drawing/2014/main" id="{B629799C-02EB-4169-AC30-8FFE010060C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969715A-9970-4973-95EC-AFC84BBB153D}" type="slidenum">
              <a:rPr lang="hu-HU" altLang="hu-HU"/>
              <a:pPr/>
              <a:t>‹#›</a:t>
            </a:fld>
            <a:endParaRPr lang="hu-HU" altLang="hu-H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9E88B-9983-47F3-9B4E-BFD295ED2EA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hu-HU"/>
          </a:p>
        </p:txBody>
      </p:sp>
      <p:sp>
        <p:nvSpPr>
          <p:cNvPr id="3" name="Date Placeholder 2">
            <a:extLst>
              <a:ext uri="{FF2B5EF4-FFF2-40B4-BE49-F238E27FC236}">
                <a16:creationId xmlns:a16="http://schemas.microsoft.com/office/drawing/2014/main" id="{ADF860AF-B2E8-40F6-A037-0AD38DFF16F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C7E29A0-2F84-48F4-94AB-8D8351B48CE1}" type="datetimeFigureOut">
              <a:rPr lang="hu-HU"/>
              <a:pPr>
                <a:defRPr/>
              </a:pPr>
              <a:t>2023. 02. 15.</a:t>
            </a:fld>
            <a:endParaRPr lang="hu-HU"/>
          </a:p>
        </p:txBody>
      </p:sp>
      <p:sp>
        <p:nvSpPr>
          <p:cNvPr id="4" name="Slide Image Placeholder 3">
            <a:extLst>
              <a:ext uri="{FF2B5EF4-FFF2-40B4-BE49-F238E27FC236}">
                <a16:creationId xmlns:a16="http://schemas.microsoft.com/office/drawing/2014/main" id="{395ABB0D-BBED-4D2C-AF6A-632743E9CD7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Notes Placeholder 4">
            <a:extLst>
              <a:ext uri="{FF2B5EF4-FFF2-40B4-BE49-F238E27FC236}">
                <a16:creationId xmlns:a16="http://schemas.microsoft.com/office/drawing/2014/main" id="{7E44CFB7-4234-4602-A5AB-6048010078F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hu-HU" noProof="0"/>
          </a:p>
        </p:txBody>
      </p:sp>
      <p:sp>
        <p:nvSpPr>
          <p:cNvPr id="6" name="Footer Placeholder 5">
            <a:extLst>
              <a:ext uri="{FF2B5EF4-FFF2-40B4-BE49-F238E27FC236}">
                <a16:creationId xmlns:a16="http://schemas.microsoft.com/office/drawing/2014/main" id="{740A4AC9-632B-4394-9C45-8BA26527344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hu-HU"/>
          </a:p>
        </p:txBody>
      </p:sp>
      <p:sp>
        <p:nvSpPr>
          <p:cNvPr id="7" name="Slide Number Placeholder 6">
            <a:extLst>
              <a:ext uri="{FF2B5EF4-FFF2-40B4-BE49-F238E27FC236}">
                <a16:creationId xmlns:a16="http://schemas.microsoft.com/office/drawing/2014/main" id="{A1B5E2F7-31C8-4A44-917C-E6B3CF6614F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EA584269-4F00-4DEB-94D7-AE69C1A5A041}" type="slidenum">
              <a:rPr lang="hu-HU" altLang="hu-HU"/>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iakép helye 1">
            <a:extLst>
              <a:ext uri="{FF2B5EF4-FFF2-40B4-BE49-F238E27FC236}">
                <a16:creationId xmlns:a16="http://schemas.microsoft.com/office/drawing/2014/main" id="{5D48AAED-689B-47AE-8DF4-7E7ED70CE1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Jegyzetek helye 2">
            <a:extLst>
              <a:ext uri="{FF2B5EF4-FFF2-40B4-BE49-F238E27FC236}">
                <a16:creationId xmlns:a16="http://schemas.microsoft.com/office/drawing/2014/main" id="{57EC8B1B-46BD-40BA-B084-83A1136F0B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17412" name="Dia számának helye 3">
            <a:extLst>
              <a:ext uri="{FF2B5EF4-FFF2-40B4-BE49-F238E27FC236}">
                <a16:creationId xmlns:a16="http://schemas.microsoft.com/office/drawing/2014/main" id="{94995C60-7ECF-4328-B2AB-E9FD56D4E0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B991CB-3444-4B40-B01A-CF4D793C4043}" type="slidenum">
              <a:rPr lang="hu-HU" altLang="hu-HU">
                <a:latin typeface="Calibri" panose="020F0502020204030204" pitchFamily="34" charset="0"/>
              </a:rPr>
              <a:pPr/>
              <a:t>1</a:t>
            </a:fld>
            <a:endParaRPr lang="hu-HU" altLang="hu-HU">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iakép helye 1">
            <a:extLst>
              <a:ext uri="{FF2B5EF4-FFF2-40B4-BE49-F238E27FC236}">
                <a16:creationId xmlns:a16="http://schemas.microsoft.com/office/drawing/2014/main" id="{4E92A27E-F62F-4586-9597-B4CE2CA852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Jegyzetek helye 2">
            <a:extLst>
              <a:ext uri="{FF2B5EF4-FFF2-40B4-BE49-F238E27FC236}">
                <a16:creationId xmlns:a16="http://schemas.microsoft.com/office/drawing/2014/main" id="{0CDAD931-E26C-4442-84EF-5677587F3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19460" name="Dia számának helye 3">
            <a:extLst>
              <a:ext uri="{FF2B5EF4-FFF2-40B4-BE49-F238E27FC236}">
                <a16:creationId xmlns:a16="http://schemas.microsoft.com/office/drawing/2014/main" id="{15AD0FE4-4059-4E6F-8675-028290E53F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4E5120-C45E-47C1-BB42-4CAB776F2C13}" type="slidenum">
              <a:rPr lang="hu-HU" altLang="hu-HU">
                <a:latin typeface="Calibri" panose="020F0502020204030204" pitchFamily="34" charset="0"/>
              </a:rPr>
              <a:pPr/>
              <a:t>2</a:t>
            </a:fld>
            <a:endParaRPr lang="hu-HU" altLang="hu-HU">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https://towardsdatascience.com/train-validation-and-test-sets-72cb40cba9e7</a:t>
            </a:r>
          </a:p>
        </p:txBody>
      </p:sp>
      <p:sp>
        <p:nvSpPr>
          <p:cNvPr id="4" name="Slide Number Placeholder 3"/>
          <p:cNvSpPr>
            <a:spLocks noGrp="1"/>
          </p:cNvSpPr>
          <p:nvPr>
            <p:ph type="sldNum" sz="quarter" idx="5"/>
          </p:nvPr>
        </p:nvSpPr>
        <p:spPr/>
        <p:txBody>
          <a:bodyPr/>
          <a:lstStyle/>
          <a:p>
            <a:fld id="{EA584269-4F00-4DEB-94D7-AE69C1A5A041}" type="slidenum">
              <a:rPr lang="hu-HU" altLang="hu-HU" smtClean="0"/>
              <a:pPr/>
              <a:t>15</a:t>
            </a:fld>
            <a:endParaRPr lang="hu-HU" altLang="hu-HU"/>
          </a:p>
        </p:txBody>
      </p:sp>
    </p:spTree>
    <p:extLst>
      <p:ext uri="{BB962C8B-B14F-4D97-AF65-F5344CB8AC3E}">
        <p14:creationId xmlns:p14="http://schemas.microsoft.com/office/powerpoint/2010/main" val="1612562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9" name="Cím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hu-HU"/>
              <a:t>Mintacím szerkesztése</a:t>
            </a:r>
            <a:endParaRPr lang="en-US"/>
          </a:p>
        </p:txBody>
      </p:sp>
      <p:sp>
        <p:nvSpPr>
          <p:cNvPr id="17" name="Alcím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u-HU"/>
              <a:t>Alcím mintájának szerkesztése</a:t>
            </a:r>
            <a:endParaRPr lang="en-US"/>
          </a:p>
        </p:txBody>
      </p:sp>
      <p:sp>
        <p:nvSpPr>
          <p:cNvPr id="4" name="Dátum helye 29">
            <a:extLst>
              <a:ext uri="{FF2B5EF4-FFF2-40B4-BE49-F238E27FC236}">
                <a16:creationId xmlns:a16="http://schemas.microsoft.com/office/drawing/2014/main" id="{C27C6AC8-73DA-4CAA-BB7B-A82009C58EA2}"/>
              </a:ext>
            </a:extLst>
          </p:cNvPr>
          <p:cNvSpPr>
            <a:spLocks noGrp="1"/>
          </p:cNvSpPr>
          <p:nvPr>
            <p:ph type="dt" sz="half" idx="10"/>
          </p:nvPr>
        </p:nvSpPr>
        <p:spPr/>
        <p:txBody>
          <a:bodyPr/>
          <a:lstStyle>
            <a:lvl1pPr>
              <a:defRPr/>
            </a:lvl1pPr>
          </a:lstStyle>
          <a:p>
            <a:pPr>
              <a:defRPr/>
            </a:pPr>
            <a:fld id="{32B5ED77-2BF2-4CE4-8F7A-57676C5F4E45}" type="datetime1">
              <a:rPr lang="hu-HU"/>
              <a:pPr>
                <a:defRPr/>
              </a:pPr>
              <a:t>2023. 02. 15.</a:t>
            </a:fld>
            <a:endParaRPr lang="hu-HU"/>
          </a:p>
        </p:txBody>
      </p:sp>
      <p:sp>
        <p:nvSpPr>
          <p:cNvPr id="5" name="Élőláb helye 18">
            <a:extLst>
              <a:ext uri="{FF2B5EF4-FFF2-40B4-BE49-F238E27FC236}">
                <a16:creationId xmlns:a16="http://schemas.microsoft.com/office/drawing/2014/main" id="{661ABE0A-6A86-4686-84BD-2D158E064DC0}"/>
              </a:ext>
            </a:extLst>
          </p:cNvPr>
          <p:cNvSpPr>
            <a:spLocks noGrp="1"/>
          </p:cNvSpPr>
          <p:nvPr>
            <p:ph type="ftr" sz="quarter" idx="11"/>
          </p:nvPr>
        </p:nvSpPr>
        <p:spPr/>
        <p:txBody>
          <a:bodyPr/>
          <a:lstStyle>
            <a:lvl1pPr>
              <a:defRPr/>
            </a:lvl1pPr>
          </a:lstStyle>
          <a:p>
            <a:pPr>
              <a:defRPr/>
            </a:pPr>
            <a:endParaRPr lang="hu-HU"/>
          </a:p>
        </p:txBody>
      </p:sp>
      <p:sp>
        <p:nvSpPr>
          <p:cNvPr id="6" name="Dia számának helye 26">
            <a:extLst>
              <a:ext uri="{FF2B5EF4-FFF2-40B4-BE49-F238E27FC236}">
                <a16:creationId xmlns:a16="http://schemas.microsoft.com/office/drawing/2014/main" id="{BA0F3794-8B6A-4B0C-BEC8-8F4712F62906}"/>
              </a:ext>
            </a:extLst>
          </p:cNvPr>
          <p:cNvSpPr>
            <a:spLocks noGrp="1"/>
          </p:cNvSpPr>
          <p:nvPr>
            <p:ph type="sldNum" sz="quarter" idx="12"/>
          </p:nvPr>
        </p:nvSpPr>
        <p:spPr/>
        <p:txBody>
          <a:bodyPr/>
          <a:lstStyle>
            <a:lvl1pPr>
              <a:defRPr>
                <a:solidFill>
                  <a:srgbClr val="D1EAEE"/>
                </a:solidFill>
              </a:defRPr>
            </a:lvl1pPr>
          </a:lstStyle>
          <a:p>
            <a:fld id="{A58F9207-7D17-4BFA-870C-1C820D9E68A2}" type="slidenum">
              <a:rPr lang="hu-HU" altLang="hu-HU"/>
              <a:pPr/>
              <a:t>‹#›</a:t>
            </a:fld>
            <a:endParaRPr lang="hu-HU" altLang="hu-HU"/>
          </a:p>
        </p:txBody>
      </p:sp>
    </p:spTree>
    <p:extLst>
      <p:ext uri="{BB962C8B-B14F-4D97-AF65-F5344CB8AC3E}">
        <p14:creationId xmlns:p14="http://schemas.microsoft.com/office/powerpoint/2010/main" val="2532434747"/>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9">
            <a:extLst>
              <a:ext uri="{FF2B5EF4-FFF2-40B4-BE49-F238E27FC236}">
                <a16:creationId xmlns:a16="http://schemas.microsoft.com/office/drawing/2014/main" id="{98F839A9-A005-43F6-8681-3D0F93E139FB}"/>
              </a:ext>
            </a:extLst>
          </p:cNvPr>
          <p:cNvSpPr>
            <a:spLocks noGrp="1"/>
          </p:cNvSpPr>
          <p:nvPr>
            <p:ph type="dt" sz="half" idx="10"/>
          </p:nvPr>
        </p:nvSpPr>
        <p:spPr/>
        <p:txBody>
          <a:bodyPr/>
          <a:lstStyle>
            <a:lvl1pPr>
              <a:defRPr/>
            </a:lvl1pPr>
          </a:lstStyle>
          <a:p>
            <a:pPr>
              <a:defRPr/>
            </a:pPr>
            <a:fld id="{34448880-50CE-432E-B846-E4ECB964ECB1}" type="datetime1">
              <a:rPr lang="hu-HU"/>
              <a:pPr>
                <a:defRPr/>
              </a:pPr>
              <a:t>2023. 02. 15.</a:t>
            </a:fld>
            <a:endParaRPr lang="hu-HU"/>
          </a:p>
        </p:txBody>
      </p:sp>
      <p:sp>
        <p:nvSpPr>
          <p:cNvPr id="5" name="Élőláb helye 21">
            <a:extLst>
              <a:ext uri="{FF2B5EF4-FFF2-40B4-BE49-F238E27FC236}">
                <a16:creationId xmlns:a16="http://schemas.microsoft.com/office/drawing/2014/main" id="{7EFDE7EE-E3DF-4C31-9033-C5AFCCBAC606}"/>
              </a:ext>
            </a:extLst>
          </p:cNvPr>
          <p:cNvSpPr>
            <a:spLocks noGrp="1"/>
          </p:cNvSpPr>
          <p:nvPr>
            <p:ph type="ftr" sz="quarter" idx="11"/>
          </p:nvPr>
        </p:nvSpPr>
        <p:spPr/>
        <p:txBody>
          <a:bodyPr/>
          <a:lstStyle>
            <a:lvl1pPr>
              <a:defRPr/>
            </a:lvl1pPr>
          </a:lstStyle>
          <a:p>
            <a:pPr>
              <a:defRPr/>
            </a:pPr>
            <a:endParaRPr lang="hu-HU"/>
          </a:p>
        </p:txBody>
      </p:sp>
      <p:sp>
        <p:nvSpPr>
          <p:cNvPr id="6" name="Dia számának helye 17">
            <a:extLst>
              <a:ext uri="{FF2B5EF4-FFF2-40B4-BE49-F238E27FC236}">
                <a16:creationId xmlns:a16="http://schemas.microsoft.com/office/drawing/2014/main" id="{F6433F8E-01C3-4C41-ABC7-F8F19F1AAA0B}"/>
              </a:ext>
            </a:extLst>
          </p:cNvPr>
          <p:cNvSpPr>
            <a:spLocks noGrp="1"/>
          </p:cNvSpPr>
          <p:nvPr>
            <p:ph type="sldNum" sz="quarter" idx="12"/>
          </p:nvPr>
        </p:nvSpPr>
        <p:spPr/>
        <p:txBody>
          <a:bodyPr/>
          <a:lstStyle>
            <a:lvl1pPr>
              <a:defRPr/>
            </a:lvl1pPr>
          </a:lstStyle>
          <a:p>
            <a:fld id="{37504538-FCD7-4CBC-88B0-350730DAF215}" type="slidenum">
              <a:rPr lang="hu-HU" altLang="hu-HU"/>
              <a:pPr/>
              <a:t>‹#›</a:t>
            </a:fld>
            <a:endParaRPr lang="hu-HU" altLang="hu-HU"/>
          </a:p>
        </p:txBody>
      </p:sp>
    </p:spTree>
    <p:extLst>
      <p:ext uri="{BB962C8B-B14F-4D97-AF65-F5344CB8AC3E}">
        <p14:creationId xmlns:p14="http://schemas.microsoft.com/office/powerpoint/2010/main" val="414938386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914401"/>
            <a:ext cx="2057400" cy="5211763"/>
          </a:xfrm>
        </p:spPr>
        <p:txBody>
          <a:bodyPr vert="eaVert"/>
          <a:lstStyle/>
          <a:p>
            <a:r>
              <a:rPr lang="hu-HU"/>
              <a:t>Mintacím szerkesztése</a:t>
            </a:r>
            <a:endParaRPr lang="en-US"/>
          </a:p>
        </p:txBody>
      </p:sp>
      <p:sp>
        <p:nvSpPr>
          <p:cNvPr id="3" name="Függőleges szöveg helye 2"/>
          <p:cNvSpPr>
            <a:spLocks noGrp="1"/>
          </p:cNvSpPr>
          <p:nvPr>
            <p:ph type="body" orient="vert" idx="1"/>
          </p:nvPr>
        </p:nvSpPr>
        <p:spPr>
          <a:xfrm>
            <a:off x="457200" y="914401"/>
            <a:ext cx="6019800" cy="521176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9">
            <a:extLst>
              <a:ext uri="{FF2B5EF4-FFF2-40B4-BE49-F238E27FC236}">
                <a16:creationId xmlns:a16="http://schemas.microsoft.com/office/drawing/2014/main" id="{271B3047-0838-44A5-B17C-C2CEC4527319}"/>
              </a:ext>
            </a:extLst>
          </p:cNvPr>
          <p:cNvSpPr>
            <a:spLocks noGrp="1"/>
          </p:cNvSpPr>
          <p:nvPr>
            <p:ph type="dt" sz="half" idx="10"/>
          </p:nvPr>
        </p:nvSpPr>
        <p:spPr/>
        <p:txBody>
          <a:bodyPr/>
          <a:lstStyle>
            <a:lvl1pPr>
              <a:defRPr/>
            </a:lvl1pPr>
          </a:lstStyle>
          <a:p>
            <a:pPr>
              <a:defRPr/>
            </a:pPr>
            <a:fld id="{6FCFB4D4-3F28-4F00-A485-9463C80EB341}" type="datetime1">
              <a:rPr lang="hu-HU"/>
              <a:pPr>
                <a:defRPr/>
              </a:pPr>
              <a:t>2023. 02. 15.</a:t>
            </a:fld>
            <a:endParaRPr lang="hu-HU"/>
          </a:p>
        </p:txBody>
      </p:sp>
      <p:sp>
        <p:nvSpPr>
          <p:cNvPr id="5" name="Élőláb helye 21">
            <a:extLst>
              <a:ext uri="{FF2B5EF4-FFF2-40B4-BE49-F238E27FC236}">
                <a16:creationId xmlns:a16="http://schemas.microsoft.com/office/drawing/2014/main" id="{35531DE6-7734-410B-83D9-0170CDBB334F}"/>
              </a:ext>
            </a:extLst>
          </p:cNvPr>
          <p:cNvSpPr>
            <a:spLocks noGrp="1"/>
          </p:cNvSpPr>
          <p:nvPr>
            <p:ph type="ftr" sz="quarter" idx="11"/>
          </p:nvPr>
        </p:nvSpPr>
        <p:spPr/>
        <p:txBody>
          <a:bodyPr/>
          <a:lstStyle>
            <a:lvl1pPr>
              <a:defRPr/>
            </a:lvl1pPr>
          </a:lstStyle>
          <a:p>
            <a:pPr>
              <a:defRPr/>
            </a:pPr>
            <a:endParaRPr lang="hu-HU"/>
          </a:p>
        </p:txBody>
      </p:sp>
      <p:sp>
        <p:nvSpPr>
          <p:cNvPr id="6" name="Dia számának helye 17">
            <a:extLst>
              <a:ext uri="{FF2B5EF4-FFF2-40B4-BE49-F238E27FC236}">
                <a16:creationId xmlns:a16="http://schemas.microsoft.com/office/drawing/2014/main" id="{AC6CF239-FBA9-4E0B-8886-BE945FEFEB28}"/>
              </a:ext>
            </a:extLst>
          </p:cNvPr>
          <p:cNvSpPr>
            <a:spLocks noGrp="1"/>
          </p:cNvSpPr>
          <p:nvPr>
            <p:ph type="sldNum" sz="quarter" idx="12"/>
          </p:nvPr>
        </p:nvSpPr>
        <p:spPr/>
        <p:txBody>
          <a:bodyPr/>
          <a:lstStyle>
            <a:lvl1pPr>
              <a:defRPr/>
            </a:lvl1pPr>
          </a:lstStyle>
          <a:p>
            <a:fld id="{B4BD86EA-CBCC-4F43-BB75-F53DFE565753}" type="slidenum">
              <a:rPr lang="hu-HU" altLang="hu-HU"/>
              <a:pPr/>
              <a:t>‹#›</a:t>
            </a:fld>
            <a:endParaRPr lang="hu-HU" altLang="hu-HU"/>
          </a:p>
        </p:txBody>
      </p:sp>
    </p:spTree>
    <p:extLst>
      <p:ext uri="{BB962C8B-B14F-4D97-AF65-F5344CB8AC3E}">
        <p14:creationId xmlns:p14="http://schemas.microsoft.com/office/powerpoint/2010/main" val="222298175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14" name="Title 8"/>
          <p:cNvSpPr>
            <a:spLocks noGrp="1"/>
          </p:cNvSpPr>
          <p:nvPr>
            <p:ph type="title"/>
          </p:nvPr>
        </p:nvSpPr>
        <p:spPr>
          <a:xfrm>
            <a:off x="4495800" y="2286000"/>
            <a:ext cx="4419600" cy="1143000"/>
          </a:xfrm>
        </p:spPr>
        <p:txBody>
          <a:bodyPr anchor="t">
            <a:noAutofit/>
          </a:bodyPr>
          <a:lstStyle>
            <a:lvl1pPr algn="l">
              <a:defRPr sz="4400" b="1" cap="all" baseline="0">
                <a:solidFill>
                  <a:schemeClr val="bg1"/>
                </a:solidFill>
                <a:latin typeface="Arial"/>
                <a:cs typeface="Arial"/>
              </a:defRPr>
            </a:lvl1pPr>
          </a:lstStyle>
          <a:p>
            <a:r>
              <a:rPr lang="hu-HU"/>
              <a:t>Mintacím szerkesztése</a:t>
            </a:r>
            <a:endParaRPr lang="en-US" dirty="0"/>
          </a:p>
        </p:txBody>
      </p:sp>
      <p:sp>
        <p:nvSpPr>
          <p:cNvPr id="17" name="Text Placeholder 15"/>
          <p:cNvSpPr>
            <a:spLocks noGrp="1"/>
          </p:cNvSpPr>
          <p:nvPr>
            <p:ph type="body" sz="quarter" idx="10"/>
          </p:nvPr>
        </p:nvSpPr>
        <p:spPr>
          <a:xfrm>
            <a:off x="4495800" y="3886200"/>
            <a:ext cx="4343400" cy="914400"/>
          </a:xfrm>
        </p:spPr>
        <p:txBody>
          <a:bodyPr/>
          <a:lstStyle>
            <a:lvl1pPr marL="514350" indent="-514350" algn="l">
              <a:spcAft>
                <a:spcPts val="600"/>
              </a:spcAft>
              <a:buFontTx/>
              <a:buNone/>
              <a:defRPr cap="all" baseline="0">
                <a:solidFill>
                  <a:srgbClr val="FFFFFF"/>
                </a:solidFill>
                <a:latin typeface="Arial"/>
                <a:cs typeface="Arial"/>
              </a:defRPr>
            </a:lvl1pPr>
            <a:lvl2pPr>
              <a:buNone/>
              <a:defRPr/>
            </a:lvl2pPr>
          </a:lstStyle>
          <a:p>
            <a:pPr lvl="0"/>
            <a:r>
              <a:rPr lang="hu-HU"/>
              <a:t>Mintaszöveg szerkesztése</a:t>
            </a:r>
          </a:p>
          <a:p>
            <a:pPr lvl="1"/>
            <a:r>
              <a:rPr lang="hu-HU"/>
              <a:t>Második szint</a:t>
            </a:r>
          </a:p>
        </p:txBody>
      </p:sp>
    </p:spTree>
    <p:extLst>
      <p:ext uri="{BB962C8B-B14F-4D97-AF65-F5344CB8AC3E}">
        <p14:creationId xmlns:p14="http://schemas.microsoft.com/office/powerpoint/2010/main" val="816595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9">
            <a:extLst>
              <a:ext uri="{FF2B5EF4-FFF2-40B4-BE49-F238E27FC236}">
                <a16:creationId xmlns:a16="http://schemas.microsoft.com/office/drawing/2014/main" id="{A3BD53B0-168D-44B3-AB05-290644C0ABCB}"/>
              </a:ext>
            </a:extLst>
          </p:cNvPr>
          <p:cNvSpPr>
            <a:spLocks noGrp="1"/>
          </p:cNvSpPr>
          <p:nvPr>
            <p:ph type="dt" sz="half" idx="10"/>
          </p:nvPr>
        </p:nvSpPr>
        <p:spPr/>
        <p:txBody>
          <a:bodyPr/>
          <a:lstStyle>
            <a:lvl1pPr>
              <a:defRPr/>
            </a:lvl1pPr>
          </a:lstStyle>
          <a:p>
            <a:pPr>
              <a:defRPr/>
            </a:pPr>
            <a:fld id="{0C962B23-0E87-42DF-A88D-07D3F6212B68}" type="datetime1">
              <a:rPr lang="hu-HU"/>
              <a:pPr>
                <a:defRPr/>
              </a:pPr>
              <a:t>2023. 02. 15.</a:t>
            </a:fld>
            <a:endParaRPr lang="hu-HU"/>
          </a:p>
        </p:txBody>
      </p:sp>
      <p:sp>
        <p:nvSpPr>
          <p:cNvPr id="5" name="Élőláb helye 21">
            <a:extLst>
              <a:ext uri="{FF2B5EF4-FFF2-40B4-BE49-F238E27FC236}">
                <a16:creationId xmlns:a16="http://schemas.microsoft.com/office/drawing/2014/main" id="{8008907B-13BF-421C-9D4B-B7AA2FA795CE}"/>
              </a:ext>
            </a:extLst>
          </p:cNvPr>
          <p:cNvSpPr>
            <a:spLocks noGrp="1"/>
          </p:cNvSpPr>
          <p:nvPr>
            <p:ph type="ftr" sz="quarter" idx="11"/>
          </p:nvPr>
        </p:nvSpPr>
        <p:spPr/>
        <p:txBody>
          <a:bodyPr/>
          <a:lstStyle>
            <a:lvl1pPr>
              <a:defRPr/>
            </a:lvl1pPr>
          </a:lstStyle>
          <a:p>
            <a:pPr>
              <a:defRPr/>
            </a:pPr>
            <a:endParaRPr lang="hu-HU"/>
          </a:p>
        </p:txBody>
      </p:sp>
      <p:sp>
        <p:nvSpPr>
          <p:cNvPr id="6" name="Dia számának helye 17">
            <a:extLst>
              <a:ext uri="{FF2B5EF4-FFF2-40B4-BE49-F238E27FC236}">
                <a16:creationId xmlns:a16="http://schemas.microsoft.com/office/drawing/2014/main" id="{AB137CC6-8503-49AD-8471-E0CEC6737A28}"/>
              </a:ext>
            </a:extLst>
          </p:cNvPr>
          <p:cNvSpPr>
            <a:spLocks noGrp="1"/>
          </p:cNvSpPr>
          <p:nvPr>
            <p:ph type="sldNum" sz="quarter" idx="12"/>
          </p:nvPr>
        </p:nvSpPr>
        <p:spPr/>
        <p:txBody>
          <a:bodyPr/>
          <a:lstStyle>
            <a:lvl1pPr>
              <a:defRPr/>
            </a:lvl1pPr>
          </a:lstStyle>
          <a:p>
            <a:fld id="{7A065785-7FF4-4FBA-86D1-954D488FC31F}" type="slidenum">
              <a:rPr lang="hu-HU" altLang="hu-HU"/>
              <a:pPr/>
              <a:t>‹#›</a:t>
            </a:fld>
            <a:endParaRPr lang="hu-HU" altLang="hu-HU"/>
          </a:p>
        </p:txBody>
      </p:sp>
    </p:spTree>
    <p:extLst>
      <p:ext uri="{BB962C8B-B14F-4D97-AF65-F5344CB8AC3E}">
        <p14:creationId xmlns:p14="http://schemas.microsoft.com/office/powerpoint/2010/main" val="29774103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hu-HU"/>
              <a:t>Mintacím szerkesztése</a:t>
            </a:r>
            <a:endParaRPr lang="en-US"/>
          </a:p>
        </p:txBody>
      </p:sp>
      <p:sp>
        <p:nvSpPr>
          <p:cNvPr id="3" name="Szöveg hely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u-HU"/>
              <a:t>Mintaszöveg szerkesztése</a:t>
            </a:r>
          </a:p>
        </p:txBody>
      </p:sp>
      <p:sp>
        <p:nvSpPr>
          <p:cNvPr id="4" name="Dátum helye 3">
            <a:extLst>
              <a:ext uri="{FF2B5EF4-FFF2-40B4-BE49-F238E27FC236}">
                <a16:creationId xmlns:a16="http://schemas.microsoft.com/office/drawing/2014/main" id="{C57459B6-F8A1-4597-81D9-E1703B93137A}"/>
              </a:ext>
            </a:extLst>
          </p:cNvPr>
          <p:cNvSpPr>
            <a:spLocks noGrp="1"/>
          </p:cNvSpPr>
          <p:nvPr>
            <p:ph type="dt" sz="half" idx="10"/>
          </p:nvPr>
        </p:nvSpPr>
        <p:spPr/>
        <p:txBody>
          <a:bodyPr/>
          <a:lstStyle>
            <a:lvl1pPr>
              <a:defRPr/>
            </a:lvl1pPr>
          </a:lstStyle>
          <a:p>
            <a:pPr>
              <a:defRPr/>
            </a:pPr>
            <a:fld id="{083BBACF-017C-4C24-B3AB-5DA442BCB801}" type="datetime1">
              <a:rPr lang="hu-HU"/>
              <a:pPr>
                <a:defRPr/>
              </a:pPr>
              <a:t>2023. 02. 15.</a:t>
            </a:fld>
            <a:endParaRPr lang="hu-HU"/>
          </a:p>
        </p:txBody>
      </p:sp>
      <p:sp>
        <p:nvSpPr>
          <p:cNvPr id="5" name="Élőláb helye 4">
            <a:extLst>
              <a:ext uri="{FF2B5EF4-FFF2-40B4-BE49-F238E27FC236}">
                <a16:creationId xmlns:a16="http://schemas.microsoft.com/office/drawing/2014/main" id="{C7730945-FDE3-46EF-A6E8-DB6D90E8EC32}"/>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2AED1B61-2C1B-4527-8CF6-9DB5054B8514}"/>
              </a:ext>
            </a:extLst>
          </p:cNvPr>
          <p:cNvSpPr>
            <a:spLocks noGrp="1"/>
          </p:cNvSpPr>
          <p:nvPr>
            <p:ph type="sldNum" sz="quarter" idx="12"/>
          </p:nvPr>
        </p:nvSpPr>
        <p:spPr/>
        <p:txBody>
          <a:bodyPr/>
          <a:lstStyle>
            <a:lvl1pPr>
              <a:defRPr>
                <a:solidFill>
                  <a:srgbClr val="D1EAEE"/>
                </a:solidFill>
              </a:defRPr>
            </a:lvl1pPr>
          </a:lstStyle>
          <a:p>
            <a:fld id="{6389D553-D107-4719-8746-07D4A0DE3E43}" type="slidenum">
              <a:rPr lang="hu-HU" altLang="hu-HU"/>
              <a:pPr/>
              <a:t>‹#›</a:t>
            </a:fld>
            <a:endParaRPr lang="hu-HU" altLang="hu-HU"/>
          </a:p>
        </p:txBody>
      </p:sp>
    </p:spTree>
    <p:extLst>
      <p:ext uri="{BB962C8B-B14F-4D97-AF65-F5344CB8AC3E}">
        <p14:creationId xmlns:p14="http://schemas.microsoft.com/office/powerpoint/2010/main" val="1541508641"/>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p>
            <a:r>
              <a:rPr lang="hu-HU"/>
              <a:t>Mintacím szerkesztése</a:t>
            </a:r>
            <a:endParaRPr lang="en-US"/>
          </a:p>
        </p:txBody>
      </p:sp>
      <p:sp>
        <p:nvSpPr>
          <p:cNvPr id="3" name="Tartalom hely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9">
            <a:extLst>
              <a:ext uri="{FF2B5EF4-FFF2-40B4-BE49-F238E27FC236}">
                <a16:creationId xmlns:a16="http://schemas.microsoft.com/office/drawing/2014/main" id="{E5359775-AC62-4868-9969-D03C04BA76E6}"/>
              </a:ext>
            </a:extLst>
          </p:cNvPr>
          <p:cNvSpPr>
            <a:spLocks noGrp="1"/>
          </p:cNvSpPr>
          <p:nvPr>
            <p:ph type="dt" sz="half" idx="10"/>
          </p:nvPr>
        </p:nvSpPr>
        <p:spPr/>
        <p:txBody>
          <a:bodyPr/>
          <a:lstStyle>
            <a:lvl1pPr>
              <a:defRPr/>
            </a:lvl1pPr>
          </a:lstStyle>
          <a:p>
            <a:pPr>
              <a:defRPr/>
            </a:pPr>
            <a:fld id="{DF13F427-9FA0-4706-8BF9-565C35E0B766}" type="datetime1">
              <a:rPr lang="hu-HU"/>
              <a:pPr>
                <a:defRPr/>
              </a:pPr>
              <a:t>2023. 02. 15.</a:t>
            </a:fld>
            <a:endParaRPr lang="hu-HU"/>
          </a:p>
        </p:txBody>
      </p:sp>
      <p:sp>
        <p:nvSpPr>
          <p:cNvPr id="6" name="Élőláb helye 21">
            <a:extLst>
              <a:ext uri="{FF2B5EF4-FFF2-40B4-BE49-F238E27FC236}">
                <a16:creationId xmlns:a16="http://schemas.microsoft.com/office/drawing/2014/main" id="{08249B2D-DBDC-448B-AAC0-96A35BEC057A}"/>
              </a:ext>
            </a:extLst>
          </p:cNvPr>
          <p:cNvSpPr>
            <a:spLocks noGrp="1"/>
          </p:cNvSpPr>
          <p:nvPr>
            <p:ph type="ftr" sz="quarter" idx="11"/>
          </p:nvPr>
        </p:nvSpPr>
        <p:spPr/>
        <p:txBody>
          <a:bodyPr/>
          <a:lstStyle>
            <a:lvl1pPr>
              <a:defRPr/>
            </a:lvl1pPr>
          </a:lstStyle>
          <a:p>
            <a:pPr>
              <a:defRPr/>
            </a:pPr>
            <a:endParaRPr lang="hu-HU"/>
          </a:p>
        </p:txBody>
      </p:sp>
      <p:sp>
        <p:nvSpPr>
          <p:cNvPr id="7" name="Dia számának helye 17">
            <a:extLst>
              <a:ext uri="{FF2B5EF4-FFF2-40B4-BE49-F238E27FC236}">
                <a16:creationId xmlns:a16="http://schemas.microsoft.com/office/drawing/2014/main" id="{D094273B-0675-4B16-9349-3B6EF9495988}"/>
              </a:ext>
            </a:extLst>
          </p:cNvPr>
          <p:cNvSpPr>
            <a:spLocks noGrp="1"/>
          </p:cNvSpPr>
          <p:nvPr>
            <p:ph type="sldNum" sz="quarter" idx="12"/>
          </p:nvPr>
        </p:nvSpPr>
        <p:spPr/>
        <p:txBody>
          <a:bodyPr/>
          <a:lstStyle>
            <a:lvl1pPr>
              <a:defRPr/>
            </a:lvl1pPr>
          </a:lstStyle>
          <a:p>
            <a:fld id="{029E1895-934C-4EEF-96B5-57DD5AD6BE7E}" type="slidenum">
              <a:rPr lang="hu-HU" altLang="hu-HU"/>
              <a:pPr/>
              <a:t>‹#›</a:t>
            </a:fld>
            <a:endParaRPr lang="hu-HU" altLang="hu-HU"/>
          </a:p>
        </p:txBody>
      </p:sp>
    </p:spTree>
    <p:extLst>
      <p:ext uri="{BB962C8B-B14F-4D97-AF65-F5344CB8AC3E}">
        <p14:creationId xmlns:p14="http://schemas.microsoft.com/office/powerpoint/2010/main" val="2252020753"/>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lvl1pPr>
              <a:defRPr/>
            </a:lvl1pPr>
          </a:lstStyle>
          <a:p>
            <a:r>
              <a:rPr lang="hu-HU"/>
              <a:t>Mintacím szerkesztése</a:t>
            </a:r>
            <a:endParaRPr lang="en-US"/>
          </a:p>
        </p:txBody>
      </p:sp>
      <p:sp>
        <p:nvSpPr>
          <p:cNvPr id="3" name="Szöveg hely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u-HU"/>
              <a:t>Mintaszöveg szerkesztése</a:t>
            </a:r>
          </a:p>
        </p:txBody>
      </p:sp>
      <p:sp>
        <p:nvSpPr>
          <p:cNvPr id="4" name="Szöveg hely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u-HU"/>
              <a:t>Mintaszöveg szerkesztése</a:t>
            </a:r>
          </a:p>
        </p:txBody>
      </p:sp>
      <p:sp>
        <p:nvSpPr>
          <p:cNvPr id="5" name="Tartalom hely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6" name="Tartalom hely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9">
            <a:extLst>
              <a:ext uri="{FF2B5EF4-FFF2-40B4-BE49-F238E27FC236}">
                <a16:creationId xmlns:a16="http://schemas.microsoft.com/office/drawing/2014/main" id="{F7369207-80D9-4AD9-8516-FE6F40AE07A8}"/>
              </a:ext>
            </a:extLst>
          </p:cNvPr>
          <p:cNvSpPr>
            <a:spLocks noGrp="1"/>
          </p:cNvSpPr>
          <p:nvPr>
            <p:ph type="dt" sz="half" idx="10"/>
          </p:nvPr>
        </p:nvSpPr>
        <p:spPr/>
        <p:txBody>
          <a:bodyPr/>
          <a:lstStyle>
            <a:lvl1pPr>
              <a:defRPr/>
            </a:lvl1pPr>
          </a:lstStyle>
          <a:p>
            <a:pPr>
              <a:defRPr/>
            </a:pPr>
            <a:fld id="{0D31D14D-D860-40FC-949A-427FC74A2E84}" type="datetime1">
              <a:rPr lang="hu-HU"/>
              <a:pPr>
                <a:defRPr/>
              </a:pPr>
              <a:t>2023. 02. 15.</a:t>
            </a:fld>
            <a:endParaRPr lang="hu-HU"/>
          </a:p>
        </p:txBody>
      </p:sp>
      <p:sp>
        <p:nvSpPr>
          <p:cNvPr id="8" name="Élőláb helye 21">
            <a:extLst>
              <a:ext uri="{FF2B5EF4-FFF2-40B4-BE49-F238E27FC236}">
                <a16:creationId xmlns:a16="http://schemas.microsoft.com/office/drawing/2014/main" id="{92EC9EA5-7202-447E-AFB2-469F9FE39982}"/>
              </a:ext>
            </a:extLst>
          </p:cNvPr>
          <p:cNvSpPr>
            <a:spLocks noGrp="1"/>
          </p:cNvSpPr>
          <p:nvPr>
            <p:ph type="ftr" sz="quarter" idx="11"/>
          </p:nvPr>
        </p:nvSpPr>
        <p:spPr/>
        <p:txBody>
          <a:bodyPr/>
          <a:lstStyle>
            <a:lvl1pPr>
              <a:defRPr/>
            </a:lvl1pPr>
          </a:lstStyle>
          <a:p>
            <a:pPr>
              <a:defRPr/>
            </a:pPr>
            <a:endParaRPr lang="hu-HU"/>
          </a:p>
        </p:txBody>
      </p:sp>
      <p:sp>
        <p:nvSpPr>
          <p:cNvPr id="9" name="Dia számának helye 17">
            <a:extLst>
              <a:ext uri="{FF2B5EF4-FFF2-40B4-BE49-F238E27FC236}">
                <a16:creationId xmlns:a16="http://schemas.microsoft.com/office/drawing/2014/main" id="{96B11608-86DA-4734-A628-53213ABB9E1D}"/>
              </a:ext>
            </a:extLst>
          </p:cNvPr>
          <p:cNvSpPr>
            <a:spLocks noGrp="1"/>
          </p:cNvSpPr>
          <p:nvPr>
            <p:ph type="sldNum" sz="quarter" idx="12"/>
          </p:nvPr>
        </p:nvSpPr>
        <p:spPr/>
        <p:txBody>
          <a:bodyPr/>
          <a:lstStyle>
            <a:lvl1pPr>
              <a:defRPr/>
            </a:lvl1pPr>
          </a:lstStyle>
          <a:p>
            <a:fld id="{69D0B6B4-0661-4790-A2B1-F8E084BEA65D}" type="slidenum">
              <a:rPr lang="hu-HU" altLang="hu-HU"/>
              <a:pPr/>
              <a:t>‹#›</a:t>
            </a:fld>
            <a:endParaRPr lang="hu-HU" altLang="hu-HU"/>
          </a:p>
        </p:txBody>
      </p:sp>
    </p:spTree>
    <p:extLst>
      <p:ext uri="{BB962C8B-B14F-4D97-AF65-F5344CB8AC3E}">
        <p14:creationId xmlns:p14="http://schemas.microsoft.com/office/powerpoint/2010/main" val="3813696743"/>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hu-HU"/>
              <a:t>Mintacím szerkesztése</a:t>
            </a:r>
            <a:endParaRPr lang="en-US"/>
          </a:p>
        </p:txBody>
      </p:sp>
      <p:sp>
        <p:nvSpPr>
          <p:cNvPr id="3" name="Dátum helye 9">
            <a:extLst>
              <a:ext uri="{FF2B5EF4-FFF2-40B4-BE49-F238E27FC236}">
                <a16:creationId xmlns:a16="http://schemas.microsoft.com/office/drawing/2014/main" id="{C93827A7-740B-4F14-B1EE-D4D049B410DC}"/>
              </a:ext>
            </a:extLst>
          </p:cNvPr>
          <p:cNvSpPr>
            <a:spLocks noGrp="1"/>
          </p:cNvSpPr>
          <p:nvPr>
            <p:ph type="dt" sz="half" idx="10"/>
          </p:nvPr>
        </p:nvSpPr>
        <p:spPr/>
        <p:txBody>
          <a:bodyPr/>
          <a:lstStyle>
            <a:lvl1pPr>
              <a:defRPr/>
            </a:lvl1pPr>
          </a:lstStyle>
          <a:p>
            <a:pPr>
              <a:defRPr/>
            </a:pPr>
            <a:fld id="{2436B474-8923-451C-B4E7-D602B8C2EA30}" type="datetime1">
              <a:rPr lang="hu-HU"/>
              <a:pPr>
                <a:defRPr/>
              </a:pPr>
              <a:t>2023. 02. 15.</a:t>
            </a:fld>
            <a:endParaRPr lang="hu-HU"/>
          </a:p>
        </p:txBody>
      </p:sp>
      <p:sp>
        <p:nvSpPr>
          <p:cNvPr id="4" name="Élőláb helye 21">
            <a:extLst>
              <a:ext uri="{FF2B5EF4-FFF2-40B4-BE49-F238E27FC236}">
                <a16:creationId xmlns:a16="http://schemas.microsoft.com/office/drawing/2014/main" id="{D8D12264-99F0-43B1-B8DF-04F6AC264AD4}"/>
              </a:ext>
            </a:extLst>
          </p:cNvPr>
          <p:cNvSpPr>
            <a:spLocks noGrp="1"/>
          </p:cNvSpPr>
          <p:nvPr>
            <p:ph type="ftr" sz="quarter" idx="11"/>
          </p:nvPr>
        </p:nvSpPr>
        <p:spPr/>
        <p:txBody>
          <a:bodyPr/>
          <a:lstStyle>
            <a:lvl1pPr>
              <a:defRPr/>
            </a:lvl1pPr>
          </a:lstStyle>
          <a:p>
            <a:pPr>
              <a:defRPr/>
            </a:pPr>
            <a:endParaRPr lang="hu-HU"/>
          </a:p>
        </p:txBody>
      </p:sp>
      <p:sp>
        <p:nvSpPr>
          <p:cNvPr id="5" name="Dia számának helye 17">
            <a:extLst>
              <a:ext uri="{FF2B5EF4-FFF2-40B4-BE49-F238E27FC236}">
                <a16:creationId xmlns:a16="http://schemas.microsoft.com/office/drawing/2014/main" id="{9D8D59D2-5980-4993-B0E1-067579BD1810}"/>
              </a:ext>
            </a:extLst>
          </p:cNvPr>
          <p:cNvSpPr>
            <a:spLocks noGrp="1"/>
          </p:cNvSpPr>
          <p:nvPr>
            <p:ph type="sldNum" sz="quarter" idx="12"/>
          </p:nvPr>
        </p:nvSpPr>
        <p:spPr/>
        <p:txBody>
          <a:bodyPr/>
          <a:lstStyle>
            <a:lvl1pPr>
              <a:defRPr/>
            </a:lvl1pPr>
          </a:lstStyle>
          <a:p>
            <a:fld id="{7736DDD4-F2A1-4875-A4E2-ED0D6321BA22}" type="slidenum">
              <a:rPr lang="hu-HU" altLang="hu-HU"/>
              <a:pPr/>
              <a:t>‹#›</a:t>
            </a:fld>
            <a:endParaRPr lang="hu-HU" altLang="hu-HU"/>
          </a:p>
        </p:txBody>
      </p:sp>
    </p:spTree>
    <p:extLst>
      <p:ext uri="{BB962C8B-B14F-4D97-AF65-F5344CB8AC3E}">
        <p14:creationId xmlns:p14="http://schemas.microsoft.com/office/powerpoint/2010/main" val="3736890767"/>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átum helye 9">
            <a:extLst>
              <a:ext uri="{FF2B5EF4-FFF2-40B4-BE49-F238E27FC236}">
                <a16:creationId xmlns:a16="http://schemas.microsoft.com/office/drawing/2014/main" id="{707DFDD8-B40C-4019-9AA0-9DF28039EC2B}"/>
              </a:ext>
            </a:extLst>
          </p:cNvPr>
          <p:cNvSpPr>
            <a:spLocks noGrp="1"/>
          </p:cNvSpPr>
          <p:nvPr>
            <p:ph type="dt" sz="half" idx="10"/>
          </p:nvPr>
        </p:nvSpPr>
        <p:spPr/>
        <p:txBody>
          <a:bodyPr/>
          <a:lstStyle>
            <a:lvl1pPr>
              <a:defRPr/>
            </a:lvl1pPr>
          </a:lstStyle>
          <a:p>
            <a:pPr>
              <a:defRPr/>
            </a:pPr>
            <a:fld id="{576C26C4-8086-4A3E-AADE-094CE36C6DCA}" type="datetime1">
              <a:rPr lang="hu-HU"/>
              <a:pPr>
                <a:defRPr/>
              </a:pPr>
              <a:t>2023. 02. 15.</a:t>
            </a:fld>
            <a:endParaRPr lang="hu-HU"/>
          </a:p>
        </p:txBody>
      </p:sp>
      <p:sp>
        <p:nvSpPr>
          <p:cNvPr id="3" name="Élőláb helye 21">
            <a:extLst>
              <a:ext uri="{FF2B5EF4-FFF2-40B4-BE49-F238E27FC236}">
                <a16:creationId xmlns:a16="http://schemas.microsoft.com/office/drawing/2014/main" id="{4C0BA3DE-DC94-4790-8841-F8BD2A55482A}"/>
              </a:ext>
            </a:extLst>
          </p:cNvPr>
          <p:cNvSpPr>
            <a:spLocks noGrp="1"/>
          </p:cNvSpPr>
          <p:nvPr>
            <p:ph type="ftr" sz="quarter" idx="11"/>
          </p:nvPr>
        </p:nvSpPr>
        <p:spPr/>
        <p:txBody>
          <a:bodyPr/>
          <a:lstStyle>
            <a:lvl1pPr>
              <a:defRPr/>
            </a:lvl1pPr>
          </a:lstStyle>
          <a:p>
            <a:pPr>
              <a:defRPr/>
            </a:pPr>
            <a:endParaRPr lang="hu-HU"/>
          </a:p>
        </p:txBody>
      </p:sp>
      <p:sp>
        <p:nvSpPr>
          <p:cNvPr id="4" name="Dia számának helye 17">
            <a:extLst>
              <a:ext uri="{FF2B5EF4-FFF2-40B4-BE49-F238E27FC236}">
                <a16:creationId xmlns:a16="http://schemas.microsoft.com/office/drawing/2014/main" id="{585BF972-ECFA-4566-8784-48C8C07FC8F6}"/>
              </a:ext>
            </a:extLst>
          </p:cNvPr>
          <p:cNvSpPr>
            <a:spLocks noGrp="1"/>
          </p:cNvSpPr>
          <p:nvPr>
            <p:ph type="sldNum" sz="quarter" idx="12"/>
          </p:nvPr>
        </p:nvSpPr>
        <p:spPr/>
        <p:txBody>
          <a:bodyPr/>
          <a:lstStyle>
            <a:lvl1pPr>
              <a:defRPr/>
            </a:lvl1pPr>
          </a:lstStyle>
          <a:p>
            <a:fld id="{BB5083FB-E9C8-4FC0-A4A3-BF5EC664E1EE}" type="slidenum">
              <a:rPr lang="hu-HU" altLang="hu-HU"/>
              <a:pPr/>
              <a:t>‹#›</a:t>
            </a:fld>
            <a:endParaRPr lang="hu-HU" altLang="hu-HU"/>
          </a:p>
        </p:txBody>
      </p:sp>
    </p:spTree>
    <p:extLst>
      <p:ext uri="{BB962C8B-B14F-4D97-AF65-F5344CB8AC3E}">
        <p14:creationId xmlns:p14="http://schemas.microsoft.com/office/powerpoint/2010/main" val="2632281374"/>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hu-HU"/>
              <a:t>Mintacím szerkesztése</a:t>
            </a:r>
            <a:endParaRPr lang="en-US"/>
          </a:p>
        </p:txBody>
      </p:sp>
      <p:sp>
        <p:nvSpPr>
          <p:cNvPr id="3" name="Szöveg hely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hu-HU"/>
              <a:t>Mintaszöveg szerkesztése</a:t>
            </a:r>
          </a:p>
        </p:txBody>
      </p:sp>
      <p:sp>
        <p:nvSpPr>
          <p:cNvPr id="4" name="Tartalom hely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9">
            <a:extLst>
              <a:ext uri="{FF2B5EF4-FFF2-40B4-BE49-F238E27FC236}">
                <a16:creationId xmlns:a16="http://schemas.microsoft.com/office/drawing/2014/main" id="{CE08C8C4-B173-48BD-A189-5DBB4126E8AF}"/>
              </a:ext>
            </a:extLst>
          </p:cNvPr>
          <p:cNvSpPr>
            <a:spLocks noGrp="1"/>
          </p:cNvSpPr>
          <p:nvPr>
            <p:ph type="dt" sz="half" idx="10"/>
          </p:nvPr>
        </p:nvSpPr>
        <p:spPr/>
        <p:txBody>
          <a:bodyPr/>
          <a:lstStyle>
            <a:lvl1pPr>
              <a:defRPr/>
            </a:lvl1pPr>
          </a:lstStyle>
          <a:p>
            <a:pPr>
              <a:defRPr/>
            </a:pPr>
            <a:fld id="{F7DB9A1B-B307-42F5-94DE-2881CEB0D7AA}" type="datetime1">
              <a:rPr lang="hu-HU"/>
              <a:pPr>
                <a:defRPr/>
              </a:pPr>
              <a:t>2023. 02. 15.</a:t>
            </a:fld>
            <a:endParaRPr lang="hu-HU"/>
          </a:p>
        </p:txBody>
      </p:sp>
      <p:sp>
        <p:nvSpPr>
          <p:cNvPr id="6" name="Élőláb helye 21">
            <a:extLst>
              <a:ext uri="{FF2B5EF4-FFF2-40B4-BE49-F238E27FC236}">
                <a16:creationId xmlns:a16="http://schemas.microsoft.com/office/drawing/2014/main" id="{9BC56BAA-CE74-4067-A80E-A97715DB1587}"/>
              </a:ext>
            </a:extLst>
          </p:cNvPr>
          <p:cNvSpPr>
            <a:spLocks noGrp="1"/>
          </p:cNvSpPr>
          <p:nvPr>
            <p:ph type="ftr" sz="quarter" idx="11"/>
          </p:nvPr>
        </p:nvSpPr>
        <p:spPr/>
        <p:txBody>
          <a:bodyPr/>
          <a:lstStyle>
            <a:lvl1pPr>
              <a:defRPr/>
            </a:lvl1pPr>
          </a:lstStyle>
          <a:p>
            <a:pPr>
              <a:defRPr/>
            </a:pPr>
            <a:endParaRPr lang="hu-HU"/>
          </a:p>
        </p:txBody>
      </p:sp>
      <p:sp>
        <p:nvSpPr>
          <p:cNvPr id="7" name="Dia számának helye 17">
            <a:extLst>
              <a:ext uri="{FF2B5EF4-FFF2-40B4-BE49-F238E27FC236}">
                <a16:creationId xmlns:a16="http://schemas.microsoft.com/office/drawing/2014/main" id="{DC7E1AD3-5E90-4021-8A29-228A4560D12C}"/>
              </a:ext>
            </a:extLst>
          </p:cNvPr>
          <p:cNvSpPr>
            <a:spLocks noGrp="1"/>
          </p:cNvSpPr>
          <p:nvPr>
            <p:ph type="sldNum" sz="quarter" idx="12"/>
          </p:nvPr>
        </p:nvSpPr>
        <p:spPr/>
        <p:txBody>
          <a:bodyPr/>
          <a:lstStyle>
            <a:lvl1pPr>
              <a:defRPr/>
            </a:lvl1pPr>
          </a:lstStyle>
          <a:p>
            <a:fld id="{A11946A5-9034-4465-9BDD-6E732CBB942B}" type="slidenum">
              <a:rPr lang="hu-HU" altLang="hu-HU"/>
              <a:pPr/>
              <a:t>‹#›</a:t>
            </a:fld>
            <a:endParaRPr lang="hu-HU" altLang="hu-HU"/>
          </a:p>
        </p:txBody>
      </p:sp>
    </p:spTree>
    <p:extLst>
      <p:ext uri="{BB962C8B-B14F-4D97-AF65-F5344CB8AC3E}">
        <p14:creationId xmlns:p14="http://schemas.microsoft.com/office/powerpoint/2010/main" val="2350749069"/>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5" name="Egy sarkán kerekítve levágott téglalap 13">
            <a:extLst>
              <a:ext uri="{FF2B5EF4-FFF2-40B4-BE49-F238E27FC236}">
                <a16:creationId xmlns:a16="http://schemas.microsoft.com/office/drawing/2014/main" id="{B74E6128-4B73-4C15-9AC8-CA96FA2A1D15}"/>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Derékszögű háromszög 14">
            <a:extLst>
              <a:ext uri="{FF2B5EF4-FFF2-40B4-BE49-F238E27FC236}">
                <a16:creationId xmlns:a16="http://schemas.microsoft.com/office/drawing/2014/main" id="{3C32425F-D682-480B-A8D7-C6262BBEFBCA}"/>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Szabadkézi sokszög 15">
            <a:extLst>
              <a:ext uri="{FF2B5EF4-FFF2-40B4-BE49-F238E27FC236}">
                <a16:creationId xmlns:a16="http://schemas.microsoft.com/office/drawing/2014/main" id="{C1440BD4-85C2-4DEE-8702-6DE49912F8BE}"/>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Szabadkézi sokszög 16">
            <a:extLst>
              <a:ext uri="{FF2B5EF4-FFF2-40B4-BE49-F238E27FC236}">
                <a16:creationId xmlns:a16="http://schemas.microsoft.com/office/drawing/2014/main" id="{9F79150B-EC09-46AA-B586-2529001ACF0A}"/>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Cím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hu-HU"/>
              <a:t>Mintacím szerkesztése</a:t>
            </a:r>
            <a:endParaRPr lang="en-US"/>
          </a:p>
        </p:txBody>
      </p:sp>
      <p:sp>
        <p:nvSpPr>
          <p:cNvPr id="4" name="Szöveg hely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hu-HU"/>
              <a:t>Mintaszöveg szerkesztése</a:t>
            </a:r>
          </a:p>
        </p:txBody>
      </p:sp>
      <p:sp>
        <p:nvSpPr>
          <p:cNvPr id="3" name="Kép hely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hu-HU" noProof="0"/>
              <a:t>Kép beszúrásához kattintson az ikonra</a:t>
            </a:r>
            <a:endParaRPr lang="en-US" noProof="0" dirty="0"/>
          </a:p>
        </p:txBody>
      </p:sp>
      <p:sp>
        <p:nvSpPr>
          <p:cNvPr id="9" name="Dátum helye 4">
            <a:extLst>
              <a:ext uri="{FF2B5EF4-FFF2-40B4-BE49-F238E27FC236}">
                <a16:creationId xmlns:a16="http://schemas.microsoft.com/office/drawing/2014/main" id="{E9CFE0F9-CF38-49CE-B7FC-7F86DC196FEB}"/>
              </a:ext>
            </a:extLst>
          </p:cNvPr>
          <p:cNvSpPr>
            <a:spLocks noGrp="1"/>
          </p:cNvSpPr>
          <p:nvPr>
            <p:ph type="dt" sz="half" idx="10"/>
          </p:nvPr>
        </p:nvSpPr>
        <p:spPr/>
        <p:txBody>
          <a:bodyPr/>
          <a:lstStyle>
            <a:lvl1pPr>
              <a:defRPr/>
            </a:lvl1pPr>
          </a:lstStyle>
          <a:p>
            <a:pPr>
              <a:defRPr/>
            </a:pPr>
            <a:fld id="{724960C9-5481-4C19-A7C9-79D76C0CF5FF}" type="datetime1">
              <a:rPr lang="hu-HU"/>
              <a:pPr>
                <a:defRPr/>
              </a:pPr>
              <a:t>2023. 02. 15.</a:t>
            </a:fld>
            <a:endParaRPr lang="hu-HU"/>
          </a:p>
        </p:txBody>
      </p:sp>
      <p:sp>
        <p:nvSpPr>
          <p:cNvPr id="10" name="Élőláb helye 5">
            <a:extLst>
              <a:ext uri="{FF2B5EF4-FFF2-40B4-BE49-F238E27FC236}">
                <a16:creationId xmlns:a16="http://schemas.microsoft.com/office/drawing/2014/main" id="{4646DC44-7EA5-4360-A63F-92B46C0F9F5D}"/>
              </a:ext>
            </a:extLst>
          </p:cNvPr>
          <p:cNvSpPr>
            <a:spLocks noGrp="1"/>
          </p:cNvSpPr>
          <p:nvPr>
            <p:ph type="ftr" sz="quarter" idx="11"/>
          </p:nvPr>
        </p:nvSpPr>
        <p:spPr/>
        <p:txBody>
          <a:bodyPr/>
          <a:lstStyle>
            <a:lvl1pPr>
              <a:defRPr/>
            </a:lvl1pPr>
          </a:lstStyle>
          <a:p>
            <a:pPr>
              <a:defRPr/>
            </a:pPr>
            <a:endParaRPr lang="hu-HU"/>
          </a:p>
        </p:txBody>
      </p:sp>
      <p:sp>
        <p:nvSpPr>
          <p:cNvPr id="11" name="Dia számának helye 6">
            <a:extLst>
              <a:ext uri="{FF2B5EF4-FFF2-40B4-BE49-F238E27FC236}">
                <a16:creationId xmlns:a16="http://schemas.microsoft.com/office/drawing/2014/main" id="{75688F61-D94B-440C-9516-FE0C043C2D44}"/>
              </a:ext>
            </a:extLst>
          </p:cNvPr>
          <p:cNvSpPr>
            <a:spLocks noGrp="1"/>
          </p:cNvSpPr>
          <p:nvPr>
            <p:ph type="sldNum" sz="quarter" idx="12"/>
          </p:nvPr>
        </p:nvSpPr>
        <p:spPr>
          <a:xfrm>
            <a:off x="8077200" y="6356350"/>
            <a:ext cx="609600" cy="365125"/>
          </a:xfrm>
        </p:spPr>
        <p:txBody>
          <a:bodyPr/>
          <a:lstStyle>
            <a:lvl1pPr>
              <a:defRPr/>
            </a:lvl1pPr>
          </a:lstStyle>
          <a:p>
            <a:fld id="{5A36DEF7-EE85-4052-8AF2-3BDCD3A69AC0}" type="slidenum">
              <a:rPr lang="hu-HU" altLang="hu-HU"/>
              <a:pPr/>
              <a:t>‹#›</a:t>
            </a:fld>
            <a:endParaRPr lang="hu-HU" altLang="hu-HU"/>
          </a:p>
        </p:txBody>
      </p:sp>
    </p:spTree>
    <p:extLst>
      <p:ext uri="{BB962C8B-B14F-4D97-AF65-F5344CB8AC3E}">
        <p14:creationId xmlns:p14="http://schemas.microsoft.com/office/powerpoint/2010/main" val="1428110213"/>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Szabadkézi sokszög 6">
            <a:extLst>
              <a:ext uri="{FF2B5EF4-FFF2-40B4-BE49-F238E27FC236}">
                <a16:creationId xmlns:a16="http://schemas.microsoft.com/office/drawing/2014/main" id="{49BFA3DE-7A62-4D46-8BBC-75BEAC2D4D4E}"/>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Szabadkézi sokszög 7">
            <a:extLst>
              <a:ext uri="{FF2B5EF4-FFF2-40B4-BE49-F238E27FC236}">
                <a16:creationId xmlns:a16="http://schemas.microsoft.com/office/drawing/2014/main" id="{9C9EB6AC-B97D-4092-A30D-C31C512D0A2A}"/>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Cím helye 8">
            <a:extLst>
              <a:ext uri="{FF2B5EF4-FFF2-40B4-BE49-F238E27FC236}">
                <a16:creationId xmlns:a16="http://schemas.microsoft.com/office/drawing/2014/main" id="{BFC9F0D8-2816-4E45-B8F0-49FF6DE9406E}"/>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hu-HU" altLang="hu-HU"/>
              <a:t>Mintacím szerkesztése</a:t>
            </a:r>
            <a:endParaRPr lang="en-US" altLang="hu-HU"/>
          </a:p>
        </p:txBody>
      </p:sp>
      <p:sp>
        <p:nvSpPr>
          <p:cNvPr id="1029" name="Szöveg helye 29">
            <a:extLst>
              <a:ext uri="{FF2B5EF4-FFF2-40B4-BE49-F238E27FC236}">
                <a16:creationId xmlns:a16="http://schemas.microsoft.com/office/drawing/2014/main" id="{29CA0286-B0BF-40A6-85B0-10A364DC94BC}"/>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endParaRPr lang="en-US" altLang="hu-HU"/>
          </a:p>
        </p:txBody>
      </p:sp>
      <p:sp>
        <p:nvSpPr>
          <p:cNvPr id="10" name="Dátum helye 9">
            <a:extLst>
              <a:ext uri="{FF2B5EF4-FFF2-40B4-BE49-F238E27FC236}">
                <a16:creationId xmlns:a16="http://schemas.microsoft.com/office/drawing/2014/main" id="{750969EC-8C92-4AA1-A06E-A894FD516FA9}"/>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defRPr>
            </a:lvl1pPr>
          </a:lstStyle>
          <a:p>
            <a:pPr>
              <a:defRPr/>
            </a:pPr>
            <a:fld id="{7FD12127-6C0F-427E-9429-6180ED0F6F49}" type="datetime1">
              <a:rPr lang="hu-HU"/>
              <a:pPr>
                <a:defRPr/>
              </a:pPr>
              <a:t>2023. 02. 15.</a:t>
            </a:fld>
            <a:endParaRPr lang="hu-HU"/>
          </a:p>
        </p:txBody>
      </p:sp>
      <p:sp>
        <p:nvSpPr>
          <p:cNvPr id="22" name="Élőláb helye 21">
            <a:extLst>
              <a:ext uri="{FF2B5EF4-FFF2-40B4-BE49-F238E27FC236}">
                <a16:creationId xmlns:a16="http://schemas.microsoft.com/office/drawing/2014/main" id="{6C4EC7DD-F2F3-41A3-873A-A2EEFC1B6479}"/>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defRPr>
            </a:lvl1pPr>
          </a:lstStyle>
          <a:p>
            <a:pPr>
              <a:defRPr/>
            </a:pPr>
            <a:endParaRPr lang="hu-HU"/>
          </a:p>
        </p:txBody>
      </p:sp>
      <p:sp>
        <p:nvSpPr>
          <p:cNvPr id="18" name="Dia számának helye 17">
            <a:extLst>
              <a:ext uri="{FF2B5EF4-FFF2-40B4-BE49-F238E27FC236}">
                <a16:creationId xmlns:a16="http://schemas.microsoft.com/office/drawing/2014/main" id="{29D9DC8C-026D-44F7-8C6E-F20571EB24F0}"/>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A556C9EE-A29D-4288-A014-7AF77AFEEC04}" type="slidenum">
              <a:rPr lang="hu-HU" altLang="hu-HU"/>
              <a:pPr/>
              <a:t>‹#›</a:t>
            </a:fld>
            <a:endParaRPr lang="hu-HU" altLang="hu-HU"/>
          </a:p>
        </p:txBody>
      </p:sp>
      <p:grpSp>
        <p:nvGrpSpPr>
          <p:cNvPr id="1033" name="Csoportba foglalás 1">
            <a:extLst>
              <a:ext uri="{FF2B5EF4-FFF2-40B4-BE49-F238E27FC236}">
                <a16:creationId xmlns:a16="http://schemas.microsoft.com/office/drawing/2014/main" id="{D6D023B7-25F6-4FDE-B0A0-3FE9CF5B3E22}"/>
              </a:ext>
            </a:extLst>
          </p:cNvPr>
          <p:cNvGrpSpPr>
            <a:grpSpLocks/>
          </p:cNvGrpSpPr>
          <p:nvPr/>
        </p:nvGrpSpPr>
        <p:grpSpPr bwMode="auto">
          <a:xfrm>
            <a:off x="-19050" y="203200"/>
            <a:ext cx="9180513" cy="647700"/>
            <a:chOff x="-19045" y="216550"/>
            <a:chExt cx="9180548" cy="649224"/>
          </a:xfrm>
        </p:grpSpPr>
        <p:sp>
          <p:nvSpPr>
            <p:cNvPr id="12" name="Szabadkézi sokszög 11">
              <a:extLst>
                <a:ext uri="{FF2B5EF4-FFF2-40B4-BE49-F238E27FC236}">
                  <a16:creationId xmlns:a16="http://schemas.microsoft.com/office/drawing/2014/main" id="{B35E7725-ADC8-45D6-B3CA-3F625DBF8D63}"/>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p>
          </p:txBody>
        </p:sp>
        <p:sp>
          <p:nvSpPr>
            <p:cNvPr id="13" name="Szabadkézi sokszög 12">
              <a:extLst>
                <a:ext uri="{FF2B5EF4-FFF2-40B4-BE49-F238E27FC236}">
                  <a16:creationId xmlns:a16="http://schemas.microsoft.com/office/drawing/2014/main" id="{89A0DF6A-1917-4EE7-A777-53073CCDE67C}"/>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p>
          </p:txBody>
        </p:sp>
      </p:grpSp>
    </p:spTree>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04B342A-B7F8-4E49-B330-1855E29E0A15}"/>
              </a:ext>
            </a:extLst>
          </p:cNvPr>
          <p:cNvSpPr>
            <a:spLocks noGrp="1"/>
          </p:cNvSpPr>
          <p:nvPr>
            <p:ph type="title"/>
          </p:nvPr>
        </p:nvSpPr>
        <p:spPr>
          <a:xfrm>
            <a:off x="831850" y="620713"/>
            <a:ext cx="7556500" cy="1439862"/>
          </a:xfrm>
        </p:spPr>
        <p:txBody>
          <a:bodyPr/>
          <a:lstStyle/>
          <a:p>
            <a:pPr algn="ctr">
              <a:defRPr/>
            </a:pPr>
            <a:r>
              <a:rPr lang="en-GB" sz="3600" dirty="0"/>
              <a:t>Artificial neural networks and their applications</a:t>
            </a:r>
          </a:p>
        </p:txBody>
      </p:sp>
      <p:sp>
        <p:nvSpPr>
          <p:cNvPr id="16389" name="Szövegdoboz 2">
            <a:extLst>
              <a:ext uri="{FF2B5EF4-FFF2-40B4-BE49-F238E27FC236}">
                <a16:creationId xmlns:a16="http://schemas.microsoft.com/office/drawing/2014/main" id="{B3054BAF-2641-491F-95D5-9825B440E669}"/>
              </a:ext>
            </a:extLst>
          </p:cNvPr>
          <p:cNvSpPr txBox="1">
            <a:spLocks noChangeArrowheads="1"/>
          </p:cNvSpPr>
          <p:nvPr/>
        </p:nvSpPr>
        <p:spPr bwMode="auto">
          <a:xfrm>
            <a:off x="755650" y="2027238"/>
            <a:ext cx="741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hu-HU" dirty="0"/>
              <a:t>Created by: </a:t>
            </a:r>
            <a:r>
              <a:rPr lang="en-GB" altLang="hu-HU" dirty="0" err="1"/>
              <a:t>Dr.</a:t>
            </a:r>
            <a:r>
              <a:rPr lang="en-GB" altLang="hu-HU" dirty="0"/>
              <a:t> László </a:t>
            </a:r>
            <a:r>
              <a:rPr lang="en-GB" altLang="hu-HU" dirty="0" err="1"/>
              <a:t>Tóth</a:t>
            </a:r>
            <a:r>
              <a:rPr lang="en-GB" altLang="hu-HU" dirty="0"/>
              <a:t> </a:t>
            </a:r>
            <a:br>
              <a:rPr lang="en-GB" altLang="hu-HU" dirty="0"/>
            </a:br>
            <a:r>
              <a:rPr lang="en-GB" altLang="hu-HU" dirty="0"/>
              <a:t>Translation by: Gergely Pap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1">
            <a:extLst>
              <a:ext uri="{FF2B5EF4-FFF2-40B4-BE49-F238E27FC236}">
                <a16:creationId xmlns:a16="http://schemas.microsoft.com/office/drawing/2014/main" id="{7C29B1B5-77DC-4995-83A9-303170D876CA}"/>
              </a:ext>
            </a:extLst>
          </p:cNvPr>
          <p:cNvSpPr>
            <a:spLocks noGrp="1"/>
          </p:cNvSpPr>
          <p:nvPr>
            <p:ph idx="1"/>
          </p:nvPr>
        </p:nvSpPr>
        <p:spPr>
          <a:xfrm>
            <a:off x="468313" y="1700213"/>
            <a:ext cx="8229600" cy="4479925"/>
          </a:xfrm>
        </p:spPr>
        <p:txBody>
          <a:bodyPr/>
          <a:lstStyle/>
          <a:p>
            <a:pPr eaLnBrk="1" hangingPunct="1"/>
            <a:r>
              <a:rPr lang="en-GB" altLang="hu-HU" sz="2200" dirty="0">
                <a:latin typeface="Times New Roman" panose="02020603050405020304" pitchFamily="18" charset="0"/>
                <a:cs typeface="Times New Roman" panose="02020603050405020304" pitchFamily="18" charset="0"/>
              </a:rPr>
              <a:t>Classification from a statistical point of view</a:t>
            </a:r>
            <a:endParaRPr lang="en-GB" altLang="hu-HU" sz="2200" dirty="0">
              <a:latin typeface="Times New Roman" panose="02020603050405020304" pitchFamily="18" charset="0"/>
              <a:cs typeface="Times New Roman" panose="02020603050405020304" pitchFamily="18" charset="0"/>
              <a:sym typeface="Wingdings" panose="05000000000000000000" pitchFamily="2" charset="2"/>
            </a:endParaRP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This is one of the most popular approaches of machine learning in practice</a:t>
            </a:r>
          </a:p>
          <a:p>
            <a:pPr lvl="2" eaLnBrk="1" hangingPunct="1"/>
            <a:r>
              <a:rPr lang="en-GB" altLang="hu-HU" sz="1500" dirty="0">
                <a:latin typeface="Times New Roman" panose="02020603050405020304" pitchFamily="18" charset="0"/>
                <a:cs typeface="Times New Roman" panose="02020603050405020304" pitchFamily="18" charset="0"/>
                <a:sym typeface="Wingdings" panose="05000000000000000000" pitchFamily="2" charset="2"/>
              </a:rPr>
              <a:t>Solid mathematical background (probability theory/statistics)</a:t>
            </a:r>
          </a:p>
          <a:p>
            <a:pPr lvl="2" eaLnBrk="1" hangingPunct="1"/>
            <a:r>
              <a:rPr lang="en-GB" altLang="hu-HU" sz="1500" dirty="0">
                <a:latin typeface="Times New Roman" panose="02020603050405020304" pitchFamily="18" charset="0"/>
                <a:cs typeface="Times New Roman" panose="02020603050405020304" pitchFamily="18" charset="0"/>
                <a:sym typeface="Wingdings" panose="05000000000000000000" pitchFamily="2" charset="2"/>
              </a:rPr>
              <a:t>It gives solutions that can be implemented/used in real life</a:t>
            </a:r>
          </a:p>
          <a:p>
            <a:pPr eaLnBrk="1" hangingPunct="1"/>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The most important aspect of this is Bayes’ Rule, which provides a mathematical formalism behind viewpoint of decision theory</a:t>
            </a:r>
          </a:p>
          <a:p>
            <a:pPr lvl="1" eaLnBrk="1" hangingPunct="1"/>
            <a:r>
              <a:rPr lang="en-GB" altLang="hu-HU" sz="1800" dirty="0">
                <a:latin typeface="Times New Roman" panose="02020603050405020304" pitchFamily="18" charset="0"/>
                <a:cs typeface="Times New Roman" panose="02020603050405020304" pitchFamily="18" charset="0"/>
              </a:rPr>
              <a:t>Objects to be classified</a:t>
            </a: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  </a:t>
            </a:r>
            <a:r>
              <a:rPr lang="en-GB" altLang="hu-HU" sz="1800" b="1" dirty="0">
                <a:latin typeface="Times New Roman" panose="02020603050405020304" pitchFamily="18" charset="0"/>
                <a:cs typeface="Times New Roman" panose="02020603050405020304" pitchFamily="18" charset="0"/>
                <a:sym typeface="Wingdings" panose="05000000000000000000" pitchFamily="2" charset="2"/>
              </a:rPr>
              <a:t>x</a:t>
            </a: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 feature vector</a:t>
            </a:r>
            <a:endParaRPr lang="en-GB" altLang="hu-HU" sz="1800" dirty="0">
              <a:latin typeface="Times New Roman" panose="02020603050405020304" pitchFamily="18" charset="0"/>
              <a:cs typeface="Times New Roman" panose="02020603050405020304" pitchFamily="18" charset="0"/>
            </a:endParaRPr>
          </a:p>
          <a:p>
            <a:pPr lvl="1" eaLnBrk="1" hangingPunct="1"/>
            <a:r>
              <a:rPr lang="en-GB" altLang="hu-HU" sz="1800" dirty="0">
                <a:latin typeface="Times New Roman" panose="02020603050405020304" pitchFamily="18" charset="0"/>
                <a:cs typeface="Times New Roman" panose="02020603050405020304" pitchFamily="18" charset="0"/>
              </a:rPr>
              <a:t>Task: classify the objects into one of the {c</a:t>
            </a:r>
            <a:r>
              <a:rPr lang="en-GB" altLang="hu-HU" sz="1800" baseline="-25000" dirty="0">
                <a:latin typeface="Times New Roman" panose="02020603050405020304" pitchFamily="18" charset="0"/>
                <a:cs typeface="Times New Roman" panose="02020603050405020304" pitchFamily="18" charset="0"/>
              </a:rPr>
              <a:t>1</a:t>
            </a:r>
            <a:r>
              <a:rPr lang="en-GB" altLang="hu-HU" sz="1800" dirty="0">
                <a:latin typeface="Times New Roman" panose="02020603050405020304" pitchFamily="18" charset="0"/>
                <a:cs typeface="Times New Roman" panose="02020603050405020304" pitchFamily="18" charset="0"/>
              </a:rPr>
              <a:t>,..,c</a:t>
            </a:r>
            <a:r>
              <a:rPr lang="en-GB" altLang="hu-HU" sz="1800" baseline="-25000" dirty="0">
                <a:latin typeface="Times New Roman" panose="02020603050405020304" pitchFamily="18" charset="0"/>
                <a:cs typeface="Times New Roman" panose="02020603050405020304" pitchFamily="18" charset="0"/>
              </a:rPr>
              <a:t>M</a:t>
            </a:r>
            <a:r>
              <a:rPr lang="en-GB" altLang="hu-HU" sz="1800" dirty="0">
                <a:latin typeface="Times New Roman" panose="02020603050405020304" pitchFamily="18" charset="0"/>
                <a:cs typeface="Times New Roman" panose="02020603050405020304" pitchFamily="18" charset="0"/>
              </a:rPr>
              <a:t>}  classes</a:t>
            </a:r>
          </a:p>
          <a:p>
            <a:pPr lvl="1" eaLnBrk="1" hangingPunct="1"/>
            <a:r>
              <a:rPr lang="en-GB" altLang="hu-HU" sz="1800" dirty="0">
                <a:latin typeface="Times New Roman" panose="02020603050405020304" pitchFamily="18" charset="0"/>
                <a:cs typeface="Times New Roman" panose="02020603050405020304" pitchFamily="18" charset="0"/>
              </a:rPr>
              <a:t>Goal: minimize the number of false classifications on the long run</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Bayes decision rule: given a feature vector </a:t>
            </a:r>
            <a:r>
              <a:rPr lang="en-GB" altLang="hu-HU" sz="1800" b="1" dirty="0">
                <a:latin typeface="Times New Roman" panose="02020603050405020304" pitchFamily="18" charset="0"/>
                <a:cs typeface="Times New Roman" panose="02020603050405020304" pitchFamily="18" charset="0"/>
                <a:sym typeface="Wingdings" panose="05000000000000000000" pitchFamily="2" charset="2"/>
              </a:rPr>
              <a:t>x</a:t>
            </a: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 class </a:t>
            </a:r>
            <a:r>
              <a:rPr lang="en-GB" altLang="hu-HU" sz="1800" i="1" dirty="0" err="1">
                <a:latin typeface="Times New Roman" panose="02020603050405020304" pitchFamily="18" charset="0"/>
                <a:cs typeface="Times New Roman" panose="02020603050405020304" pitchFamily="18" charset="0"/>
                <a:sym typeface="Wingdings" panose="05000000000000000000" pitchFamily="2" charset="2"/>
              </a:rPr>
              <a:t>i</a:t>
            </a:r>
            <a:r>
              <a:rPr lang="en-GB" altLang="hu-HU" sz="1800" i="1" dirty="0">
                <a:latin typeface="Times New Roman" panose="02020603050405020304" pitchFamily="18" charset="0"/>
                <a:cs typeface="Times New Roman" panose="02020603050405020304" pitchFamily="18" charset="0"/>
                <a:sym typeface="Wingdings" panose="05000000000000000000" pitchFamily="2" charset="2"/>
              </a:rPr>
              <a:t> </a:t>
            </a: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needs to be chosen so that P(</a:t>
            </a:r>
            <a:r>
              <a:rPr lang="en-GB" altLang="hu-HU" sz="1800" dirty="0" err="1">
                <a:latin typeface="Times New Roman" panose="02020603050405020304" pitchFamily="18" charset="0"/>
                <a:cs typeface="Times New Roman" panose="02020603050405020304" pitchFamily="18" charset="0"/>
                <a:sym typeface="Wingdings" panose="05000000000000000000" pitchFamily="2" charset="2"/>
              </a:rPr>
              <a:t>c</a:t>
            </a:r>
            <a:r>
              <a:rPr lang="en-GB" altLang="hu-HU" sz="1800" baseline="-25000" dirty="0" err="1">
                <a:latin typeface="Times New Roman" panose="02020603050405020304" pitchFamily="18" charset="0"/>
                <a:cs typeface="Times New Roman" panose="02020603050405020304" pitchFamily="18" charset="0"/>
                <a:sym typeface="Wingdings" panose="05000000000000000000" pitchFamily="2" charset="2"/>
              </a:rPr>
              <a:t>i</a:t>
            </a:r>
            <a:r>
              <a:rPr lang="en-GB" altLang="hu-HU" sz="1800" dirty="0" err="1">
                <a:latin typeface="Times New Roman" panose="02020603050405020304" pitchFamily="18" charset="0"/>
                <a:cs typeface="Times New Roman" panose="02020603050405020304" pitchFamily="18" charset="0"/>
                <a:sym typeface="Wingdings" panose="05000000000000000000" pitchFamily="2" charset="2"/>
              </a:rPr>
              <a:t>|</a:t>
            </a:r>
            <a:r>
              <a:rPr lang="en-GB" altLang="hu-HU" sz="1800" b="1" dirty="0" err="1">
                <a:latin typeface="Times New Roman" panose="02020603050405020304" pitchFamily="18" charset="0"/>
                <a:cs typeface="Times New Roman" panose="02020603050405020304" pitchFamily="18" charset="0"/>
                <a:sym typeface="Wingdings" panose="05000000000000000000" pitchFamily="2" charset="2"/>
              </a:rPr>
              <a:t>x</a:t>
            </a: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 is maximal</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So the method of decision theory gives an optimal solution, if the P(</a:t>
            </a:r>
            <a:r>
              <a:rPr lang="en-GB" altLang="hu-HU" sz="1800" dirty="0" err="1">
                <a:latin typeface="Times New Roman" panose="02020603050405020304" pitchFamily="18" charset="0"/>
                <a:cs typeface="Times New Roman" panose="02020603050405020304" pitchFamily="18" charset="0"/>
                <a:sym typeface="Wingdings" panose="05000000000000000000" pitchFamily="2" charset="2"/>
              </a:rPr>
              <a:t>c</a:t>
            </a:r>
            <a:r>
              <a:rPr lang="en-GB" altLang="hu-HU" sz="1800" baseline="-25000" dirty="0" err="1">
                <a:latin typeface="Times New Roman" panose="02020603050405020304" pitchFamily="18" charset="0"/>
                <a:cs typeface="Times New Roman" panose="02020603050405020304" pitchFamily="18" charset="0"/>
                <a:sym typeface="Wingdings" panose="05000000000000000000" pitchFamily="2" charset="2"/>
              </a:rPr>
              <a:t>i</a:t>
            </a:r>
            <a:r>
              <a:rPr lang="en-GB" altLang="hu-HU" sz="1800" dirty="0" err="1">
                <a:latin typeface="Times New Roman" panose="02020603050405020304" pitchFamily="18" charset="0"/>
                <a:cs typeface="Times New Roman" panose="02020603050405020304" pitchFamily="18" charset="0"/>
                <a:sym typeface="Wingdings" panose="05000000000000000000" pitchFamily="2" charset="2"/>
              </a:rPr>
              <a:t>|</a:t>
            </a:r>
            <a:r>
              <a:rPr lang="en-GB" altLang="hu-HU" sz="1800" b="1" dirty="0" err="1">
                <a:latin typeface="Times New Roman" panose="02020603050405020304" pitchFamily="18" charset="0"/>
                <a:cs typeface="Times New Roman" panose="02020603050405020304" pitchFamily="18" charset="0"/>
                <a:sym typeface="Wingdings" panose="05000000000000000000" pitchFamily="2" charset="2"/>
              </a:rPr>
              <a:t>x</a:t>
            </a: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)-s are used as discriminant functions</a:t>
            </a:r>
          </a:p>
          <a:p>
            <a:pPr eaLnBrk="1" hangingPunct="1">
              <a:spcBef>
                <a:spcPts val="600"/>
              </a:spcBef>
            </a:pPr>
            <a:r>
              <a:rPr lang="en-GB" altLang="hu-HU" sz="2000" dirty="0">
                <a:latin typeface="Times New Roman" panose="02020603050405020304" pitchFamily="18" charset="0"/>
                <a:cs typeface="Times New Roman" panose="02020603050405020304" pitchFamily="18" charset="0"/>
              </a:rPr>
              <a:t>From here pattern recognition = approximating </a:t>
            </a:r>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P(</a:t>
            </a:r>
            <a:r>
              <a:rPr lang="en-GB" altLang="hu-HU" sz="2000" dirty="0" err="1">
                <a:latin typeface="Times New Roman" panose="02020603050405020304" pitchFamily="18" charset="0"/>
                <a:cs typeface="Times New Roman" panose="02020603050405020304" pitchFamily="18" charset="0"/>
                <a:sym typeface="Wingdings" panose="05000000000000000000" pitchFamily="2" charset="2"/>
              </a:rPr>
              <a:t>c</a:t>
            </a:r>
            <a:r>
              <a:rPr lang="en-GB" altLang="hu-HU" sz="2000" baseline="-25000" dirty="0" err="1">
                <a:latin typeface="Times New Roman" panose="02020603050405020304" pitchFamily="18" charset="0"/>
                <a:cs typeface="Times New Roman" panose="02020603050405020304" pitchFamily="18" charset="0"/>
                <a:sym typeface="Wingdings" panose="05000000000000000000" pitchFamily="2" charset="2"/>
              </a:rPr>
              <a:t>i</a:t>
            </a:r>
            <a:r>
              <a:rPr lang="en-GB" altLang="hu-HU" sz="2000" dirty="0" err="1">
                <a:latin typeface="Times New Roman" panose="02020603050405020304" pitchFamily="18" charset="0"/>
                <a:cs typeface="Times New Roman" panose="02020603050405020304" pitchFamily="18" charset="0"/>
                <a:sym typeface="Wingdings" panose="05000000000000000000" pitchFamily="2" charset="2"/>
              </a:rPr>
              <a:t>|</a:t>
            </a:r>
            <a:r>
              <a:rPr lang="en-GB" altLang="hu-HU" sz="2000" b="1" dirty="0" err="1">
                <a:latin typeface="Times New Roman" panose="02020603050405020304" pitchFamily="18" charset="0"/>
                <a:cs typeface="Times New Roman" panose="02020603050405020304" pitchFamily="18" charset="0"/>
                <a:sym typeface="Wingdings" panose="05000000000000000000" pitchFamily="2" charset="2"/>
              </a:rPr>
              <a:t>x</a:t>
            </a:r>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 as closely as possible based on the train examples</a:t>
            </a:r>
            <a:endParaRPr lang="en-GB" altLang="hu-HU" sz="2000" dirty="0">
              <a:latin typeface="Times New Roman" panose="02020603050405020304" pitchFamily="18" charset="0"/>
              <a:cs typeface="Times New Roman" panose="02020603050405020304" pitchFamily="18" charset="0"/>
            </a:endParaRPr>
          </a:p>
        </p:txBody>
      </p:sp>
      <p:pic>
        <p:nvPicPr>
          <p:cNvPr id="27651" name="Picture 12" descr="szte_cimer.tif">
            <a:extLst>
              <a:ext uri="{FF2B5EF4-FFF2-40B4-BE49-F238E27FC236}">
                <a16:creationId xmlns:a16="http://schemas.microsoft.com/office/drawing/2014/main" id="{60D8D2FD-1D2E-4395-B3D8-CDD2469666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30175"/>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Cím 3">
            <a:extLst>
              <a:ext uri="{FF2B5EF4-FFF2-40B4-BE49-F238E27FC236}">
                <a16:creationId xmlns:a16="http://schemas.microsoft.com/office/drawing/2014/main" id="{39134FE3-EB3C-444D-9B52-BD9F4819F556}"/>
              </a:ext>
            </a:extLst>
          </p:cNvPr>
          <p:cNvSpPr txBox="1">
            <a:spLocks/>
          </p:cNvSpPr>
          <p:nvPr/>
        </p:nvSpPr>
        <p:spPr bwMode="auto">
          <a:xfrm>
            <a:off x="1115616" y="41275"/>
            <a:ext cx="8028384"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GB" altLang="hu-HU" sz="4000" dirty="0">
                <a:solidFill>
                  <a:schemeClr val="bg1"/>
                </a:solidFill>
                <a:latin typeface="Calibri" panose="020F0502020204030204" pitchFamily="34" charset="0"/>
              </a:rPr>
              <a:t>Basics of statistical pattern recognition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1">
            <a:extLst>
              <a:ext uri="{FF2B5EF4-FFF2-40B4-BE49-F238E27FC236}">
                <a16:creationId xmlns:a16="http://schemas.microsoft.com/office/drawing/2014/main" id="{1F302137-3D73-45C7-90D2-1C9F4DAC90EA}"/>
              </a:ext>
            </a:extLst>
          </p:cNvPr>
          <p:cNvSpPr>
            <a:spLocks noGrp="1"/>
          </p:cNvSpPr>
          <p:nvPr>
            <p:ph idx="1"/>
          </p:nvPr>
        </p:nvSpPr>
        <p:spPr>
          <a:xfrm>
            <a:off x="468313" y="1700213"/>
            <a:ext cx="8229600" cy="4479925"/>
          </a:xfrm>
        </p:spPr>
        <p:txBody>
          <a:bodyPr/>
          <a:lstStyle/>
          <a:p>
            <a:pPr eaLnBrk="1" hangingPunct="1"/>
            <a:r>
              <a:rPr lang="en-GB" altLang="hu-HU" sz="2200" dirty="0">
                <a:latin typeface="Times New Roman" panose="02020603050405020304" pitchFamily="18" charset="0"/>
                <a:cs typeface="Times New Roman" panose="02020603050405020304" pitchFamily="18" charset="0"/>
              </a:rPr>
              <a:t>The behaviour of a neural network can be explained by the simpler „geometrical” approach</a:t>
            </a:r>
          </a:p>
          <a:p>
            <a:pPr lvl="1" eaLnBrk="1" hangingPunct="1"/>
            <a:r>
              <a:rPr lang="en-GB" altLang="hu-HU" sz="1600" dirty="0">
                <a:latin typeface="Times New Roman" panose="02020603050405020304" pitchFamily="18" charset="0"/>
                <a:cs typeface="Times New Roman" panose="02020603050405020304" pitchFamily="18" charset="0"/>
                <a:sym typeface="Wingdings" panose="05000000000000000000" pitchFamily="2" charset="2"/>
              </a:rPr>
              <a:t>Meaning that the network is trying to find the boundaries between the classes</a:t>
            </a:r>
          </a:p>
          <a:p>
            <a:pPr lvl="1" eaLnBrk="1" hangingPunct="1"/>
            <a:r>
              <a:rPr lang="en-GB" altLang="hu-HU" sz="1600" dirty="0">
                <a:latin typeface="Times New Roman" panose="02020603050405020304" pitchFamily="18" charset="0"/>
                <a:cs typeface="Times New Roman" panose="02020603050405020304" pitchFamily="18" charset="0"/>
                <a:sym typeface="Wingdings" panose="05000000000000000000" pitchFamily="2" charset="2"/>
              </a:rPr>
              <a:t>This explanation is the simpler, easier to understand</a:t>
            </a:r>
          </a:p>
          <a:p>
            <a:pPr eaLnBrk="1" hangingPunct="1"/>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The neural network can also be explained as a model of statistical pattern recognition </a:t>
            </a:r>
          </a:p>
          <a:p>
            <a:pPr lvl="1" eaLnBrk="1" hangingPunct="1"/>
            <a:r>
              <a:rPr lang="en-GB" altLang="hu-HU" sz="1800" dirty="0">
                <a:latin typeface="Times New Roman" panose="02020603050405020304" pitchFamily="18" charset="0"/>
                <a:cs typeface="Times New Roman" panose="02020603050405020304" pitchFamily="18" charset="0"/>
              </a:rPr>
              <a:t>It can be proven, that given certain assumptions the neural network’s outputs can be described as the approximations of probability </a:t>
            </a: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P(</a:t>
            </a:r>
            <a:r>
              <a:rPr lang="en-GB" altLang="hu-HU" sz="1800" dirty="0" err="1">
                <a:latin typeface="Times New Roman" panose="02020603050405020304" pitchFamily="18" charset="0"/>
                <a:cs typeface="Times New Roman" panose="02020603050405020304" pitchFamily="18" charset="0"/>
                <a:sym typeface="Wingdings" panose="05000000000000000000" pitchFamily="2" charset="2"/>
              </a:rPr>
              <a:t>c</a:t>
            </a:r>
            <a:r>
              <a:rPr lang="en-GB" altLang="hu-HU" sz="1800" baseline="-25000" dirty="0" err="1">
                <a:latin typeface="Times New Roman" panose="02020603050405020304" pitchFamily="18" charset="0"/>
                <a:cs typeface="Times New Roman" panose="02020603050405020304" pitchFamily="18" charset="0"/>
                <a:sym typeface="Wingdings" panose="05000000000000000000" pitchFamily="2" charset="2"/>
              </a:rPr>
              <a:t>i</a:t>
            </a:r>
            <a:r>
              <a:rPr lang="en-GB" altLang="hu-HU" sz="1800" dirty="0" err="1">
                <a:latin typeface="Times New Roman" panose="02020603050405020304" pitchFamily="18" charset="0"/>
                <a:cs typeface="Times New Roman" panose="02020603050405020304" pitchFamily="18" charset="0"/>
                <a:sym typeface="Wingdings" panose="05000000000000000000" pitchFamily="2" charset="2"/>
              </a:rPr>
              <a:t>|</a:t>
            </a:r>
            <a:r>
              <a:rPr lang="en-GB" altLang="hu-HU" sz="1800" b="1" dirty="0" err="1">
                <a:latin typeface="Times New Roman" panose="02020603050405020304" pitchFamily="18" charset="0"/>
                <a:cs typeface="Times New Roman" panose="02020603050405020304" pitchFamily="18" charset="0"/>
                <a:sym typeface="Wingdings" panose="05000000000000000000" pitchFamily="2" charset="2"/>
              </a:rPr>
              <a:t>x</a:t>
            </a: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 for the classes</a:t>
            </a:r>
            <a:endParaRPr lang="en-GB" altLang="hu-HU" sz="1800" dirty="0">
              <a:latin typeface="Times New Roman" panose="02020603050405020304" pitchFamily="18" charset="0"/>
              <a:cs typeface="Times New Roman" panose="02020603050405020304" pitchFamily="18" charset="0"/>
            </a:endParaRP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These in turn satisfy the requirements about the discriminant functions of the decision theory’s approach</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This explanation is more complex, but much more useful in terms of math</a:t>
            </a:r>
            <a:br>
              <a:rPr lang="en-GB" altLang="hu-HU" sz="1800" dirty="0">
                <a:latin typeface="Times New Roman" panose="02020603050405020304" pitchFamily="18" charset="0"/>
                <a:cs typeface="Times New Roman" panose="02020603050405020304" pitchFamily="18" charset="0"/>
                <a:sym typeface="Wingdings" panose="05000000000000000000" pitchFamily="2" charset="2"/>
              </a:rPr>
            </a:b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(makes it possible to analyse and interpret the models mathematically)</a:t>
            </a:r>
          </a:p>
          <a:p>
            <a:pPr eaLnBrk="1" hangingPunct="1"/>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In the future we will explore both of these approaches</a:t>
            </a:r>
          </a:p>
        </p:txBody>
      </p:sp>
      <p:pic>
        <p:nvPicPr>
          <p:cNvPr id="28675" name="Picture 12" descr="szte_cimer.tif">
            <a:extLst>
              <a:ext uri="{FF2B5EF4-FFF2-40B4-BE49-F238E27FC236}">
                <a16:creationId xmlns:a16="http://schemas.microsoft.com/office/drawing/2014/main" id="{1E935AA9-71F2-4D2F-ADFA-1E620946A9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30175"/>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Cím 3">
            <a:extLst>
              <a:ext uri="{FF2B5EF4-FFF2-40B4-BE49-F238E27FC236}">
                <a16:creationId xmlns:a16="http://schemas.microsoft.com/office/drawing/2014/main" id="{05060F8E-0903-45BE-97C9-7CE9B9F7DFE3}"/>
              </a:ext>
            </a:extLst>
          </p:cNvPr>
          <p:cNvSpPr txBox="1">
            <a:spLocks/>
          </p:cNvSpPr>
          <p:nvPr/>
        </p:nvSpPr>
        <p:spPr bwMode="auto">
          <a:xfrm>
            <a:off x="1619350" y="404664"/>
            <a:ext cx="7200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GB" altLang="hu-HU" sz="4400" dirty="0">
                <a:solidFill>
                  <a:schemeClr val="bg1"/>
                </a:solidFill>
                <a:latin typeface="Calibri" panose="020F0502020204030204" pitchFamily="34" charset="0"/>
              </a:rPr>
              <a:t>Statistical pattern recognition and neural networks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Content Placeholder 11">
            <a:extLst>
              <a:ext uri="{FF2B5EF4-FFF2-40B4-BE49-F238E27FC236}">
                <a16:creationId xmlns:a16="http://schemas.microsoft.com/office/drawing/2014/main" id="{50E3ABF0-60C5-4597-92F0-57D12F4CCE6E}"/>
              </a:ext>
            </a:extLst>
          </p:cNvPr>
          <p:cNvSpPr>
            <a:spLocks noGrp="1"/>
          </p:cNvSpPr>
          <p:nvPr>
            <p:ph idx="1"/>
          </p:nvPr>
        </p:nvSpPr>
        <p:spPr>
          <a:xfrm>
            <a:off x="457200" y="1844675"/>
            <a:ext cx="8229600" cy="4479925"/>
          </a:xfrm>
        </p:spPr>
        <p:txBody>
          <a:bodyPr/>
          <a:lstStyle/>
          <a:p>
            <a:pPr eaLnBrk="1" hangingPunct="1"/>
            <a:r>
              <a:rPr lang="en-GB" altLang="hu-HU" sz="2200" dirty="0">
                <a:latin typeface="Times New Roman" panose="02020603050405020304" pitchFamily="18" charset="0"/>
                <a:cs typeface="Times New Roman" panose="02020603050405020304" pitchFamily="18" charset="0"/>
              </a:rPr>
              <a:t>Result of training: the machine learning algorithm produces a model based on the training examples, a hypothesis for the (x1,x2)</a:t>
            </a:r>
            <a:r>
              <a:rPr lang="en-GB" altLang="hu-HU" sz="2200" dirty="0">
                <a:latin typeface="Times New Roman" panose="02020603050405020304" pitchFamily="18" charset="0"/>
                <a:cs typeface="Times New Roman" panose="02020603050405020304" pitchFamily="18" charset="0"/>
                <a:sym typeface="Wingdings" panose="05000000000000000000" pitchFamily="2" charset="2"/>
              </a:rPr>
              <a:t>c </a:t>
            </a:r>
            <a:r>
              <a:rPr lang="en-GB" altLang="hu-HU" sz="2200" dirty="0" err="1">
                <a:latin typeface="Times New Roman" panose="02020603050405020304" pitchFamily="18" charset="0"/>
                <a:cs typeface="Times New Roman" panose="02020603050405020304" pitchFamily="18" charset="0"/>
                <a:sym typeface="Wingdings" panose="05000000000000000000" pitchFamily="2" charset="2"/>
              </a:rPr>
              <a:t>func</a:t>
            </a:r>
            <a:r>
              <a:rPr lang="en-GB" altLang="hu-HU" sz="2200" dirty="0">
                <a:latin typeface="Times New Roman" panose="02020603050405020304" pitchFamily="18" charset="0"/>
                <a:cs typeface="Times New Roman" panose="02020603050405020304" pitchFamily="18" charset="0"/>
                <a:sym typeface="Wingdings" panose="05000000000000000000" pitchFamily="2" charset="2"/>
              </a:rPr>
              <a:t>.</a:t>
            </a:r>
            <a:endParaRPr lang="en-GB" altLang="hu-HU" sz="2200" dirty="0">
              <a:latin typeface="Times New Roman" panose="02020603050405020304" pitchFamily="18" charset="0"/>
              <a:cs typeface="Times New Roman" panose="02020603050405020304" pitchFamily="18" charset="0"/>
            </a:endParaRP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It can predict a class label for a given (x1, x2) point of space</a:t>
            </a:r>
          </a:p>
          <a:p>
            <a:pPr eaLnBrk="1" hangingPunct="1"/>
            <a:r>
              <a:rPr lang="en-GB" altLang="hu-HU" sz="2200" dirty="0">
                <a:latin typeface="Times New Roman" panose="02020603050405020304" pitchFamily="18" charset="0"/>
                <a:cs typeface="Times New Roman" panose="02020603050405020304" pitchFamily="18" charset="0"/>
                <a:sym typeface="Wingdings" panose="05000000000000000000" pitchFamily="2" charset="2"/>
              </a:rPr>
              <a:t>How can we know, how good or bad is this model?</a:t>
            </a:r>
          </a:p>
          <a:p>
            <a:pPr lvl="1" eaLnBrk="1" hangingPunct="1"/>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We can measure, how many examples of the training set are classified correctly</a:t>
            </a:r>
          </a:p>
          <a:p>
            <a:pPr eaLnBrk="1" hangingPunct="1"/>
            <a:r>
              <a:rPr lang="en-GB" altLang="hu-HU" sz="2200" dirty="0">
                <a:latin typeface="Times New Roman" panose="02020603050405020304" pitchFamily="18" charset="0"/>
                <a:cs typeface="Times New Roman" panose="02020603050405020304" pitchFamily="18" charset="0"/>
                <a:sym typeface="Wingdings" panose="05000000000000000000" pitchFamily="2" charset="2"/>
              </a:rPr>
              <a:t>Our main objective however is not to learn the labels of the train set, but to generalize to examples not encountered during training!</a:t>
            </a:r>
          </a:p>
          <a:p>
            <a:pPr lvl="1" eaLnBrk="1" hangingPunct="1"/>
            <a:r>
              <a:rPr lang="en-GB" altLang="hu-HU" sz="1800" dirty="0">
                <a:latin typeface="Times New Roman" panose="02020603050405020304" pitchFamily="18" charset="0"/>
                <a:cs typeface="Times New Roman" panose="02020603050405020304" pitchFamily="18" charset="0"/>
              </a:rPr>
              <a:t>Measuring accuracy on training examples is tricky: a flexible model can learn the training entities well, so its error will be small after training, but it is possible (even likely), that it will generalize poorly to even slightly different new examples</a:t>
            </a:r>
          </a:p>
        </p:txBody>
      </p:sp>
      <p:pic>
        <p:nvPicPr>
          <p:cNvPr id="29699" name="Picture 12" descr="szte_cimer.tif">
            <a:extLst>
              <a:ext uri="{FF2B5EF4-FFF2-40B4-BE49-F238E27FC236}">
                <a16:creationId xmlns:a16="http://schemas.microsoft.com/office/drawing/2014/main" id="{E2C5ACDE-F581-4497-BC51-D0B9DBC580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5888"/>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Cím 3">
            <a:extLst>
              <a:ext uri="{FF2B5EF4-FFF2-40B4-BE49-F238E27FC236}">
                <a16:creationId xmlns:a16="http://schemas.microsoft.com/office/drawing/2014/main" id="{224DB419-A07C-4FDF-88B4-A0EE1A0850CF}"/>
              </a:ext>
            </a:extLst>
          </p:cNvPr>
          <p:cNvSpPr txBox="1">
            <a:spLocks/>
          </p:cNvSpPr>
          <p:nvPr/>
        </p:nvSpPr>
        <p:spPr bwMode="auto">
          <a:xfrm>
            <a:off x="1763713" y="117475"/>
            <a:ext cx="62118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GB" altLang="hu-HU" sz="5000" dirty="0">
                <a:solidFill>
                  <a:schemeClr val="bg1"/>
                </a:solidFill>
                <a:latin typeface="Calibri" panose="020F0502020204030204" pitchFamily="34" charset="0"/>
              </a:rPr>
              <a:t>Evaluation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722" name="Content Placeholder 11">
                <a:extLst>
                  <a:ext uri="{FF2B5EF4-FFF2-40B4-BE49-F238E27FC236}">
                    <a16:creationId xmlns:a16="http://schemas.microsoft.com/office/drawing/2014/main" id="{9A767393-DEAA-4433-A235-D0B56B08A7DC}"/>
                  </a:ext>
                </a:extLst>
              </p:cNvPr>
              <p:cNvSpPr>
                <a:spLocks noGrp="1"/>
              </p:cNvSpPr>
              <p:nvPr>
                <p:ph idx="1"/>
              </p:nvPr>
            </p:nvSpPr>
            <p:spPr>
              <a:xfrm>
                <a:off x="457200" y="1844675"/>
                <a:ext cx="8229600" cy="4479925"/>
              </a:xfrm>
            </p:spPr>
            <p:txBody>
              <a:bodyPr/>
              <a:lstStyle/>
              <a:p>
                <a:pPr eaLnBrk="1" hangingPunct="1"/>
                <a:r>
                  <a:rPr lang="en-GB" altLang="hu-HU" sz="2200" dirty="0">
                    <a:latin typeface="Times New Roman" panose="02020603050405020304" pitchFamily="18" charset="0"/>
                    <a:cs typeface="Times New Roman" panose="02020603050405020304" pitchFamily="18" charset="0"/>
                  </a:rPr>
                  <a:t>How can we give a prediction of the model’s ability to generalize?</a:t>
                </a:r>
              </a:p>
              <a:p>
                <a:pPr lvl="1" eaLnBrk="1" hangingPunct="1"/>
                <a:r>
                  <a:rPr lang="en-GB" altLang="hu-HU" sz="1800" dirty="0">
                    <a:latin typeface="Times New Roman" panose="02020603050405020304" pitchFamily="18" charset="0"/>
                    <a:cs typeface="Times New Roman" panose="02020603050405020304" pitchFamily="18" charset="0"/>
                  </a:rPr>
                  <a:t>The train examples can not be used because of the aforementioned reasons</a:t>
                </a:r>
              </a:p>
              <a:p>
                <a:pPr lvl="1" eaLnBrk="1" hangingPunct="1"/>
                <a:r>
                  <a:rPr lang="en-GB" altLang="hu-HU" sz="1800" dirty="0">
                    <a:latin typeface="Times New Roman" panose="02020603050405020304" pitchFamily="18" charset="0"/>
                    <a:cs typeface="Times New Roman" panose="02020603050405020304" pitchFamily="18" charset="0"/>
                  </a:rPr>
                  <a:t>However labelled data is needed to compare the predicted and the true labels</a:t>
                </a:r>
              </a:p>
              <a:p>
                <a:pPr eaLnBrk="1" hangingPunct="1"/>
                <a:r>
                  <a:rPr lang="en-GB" altLang="hu-HU" sz="2200" dirty="0">
                    <a:latin typeface="Times New Roman" panose="02020603050405020304" pitchFamily="18" charset="0"/>
                    <a:cs typeface="Times New Roman" panose="02020603050405020304" pitchFamily="18" charset="0"/>
                  </a:rPr>
                  <a:t>Solution: a set of the training examples is separated, not used while training</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This will be the so called </a:t>
                </a:r>
                <a:r>
                  <a:rPr lang="en-GB" altLang="hu-HU" sz="1800" b="1" dirty="0">
                    <a:latin typeface="Times New Roman" panose="02020603050405020304" pitchFamily="18" charset="0"/>
                    <a:cs typeface="Times New Roman" panose="02020603050405020304" pitchFamily="18" charset="0"/>
                    <a:sym typeface="Wingdings" panose="05000000000000000000" pitchFamily="2" charset="2"/>
                  </a:rPr>
                  <a:t>test set</a:t>
                </a:r>
              </a:p>
              <a:p>
                <a:pPr eaLnBrk="1" hangingPunct="1"/>
                <a:r>
                  <a:rPr lang="en-GB" altLang="hu-HU" sz="2200" dirty="0">
                    <a:latin typeface="Times New Roman" panose="02020603050405020304" pitchFamily="18" charset="0"/>
                    <a:cs typeface="Times New Roman" panose="02020603050405020304" pitchFamily="18" charset="0"/>
                    <a:sym typeface="Wingdings" panose="05000000000000000000" pitchFamily="2" charset="2"/>
                  </a:rPr>
                  <a:t>Steps of </a:t>
                </a:r>
                <a:r>
                  <a:rPr lang="en-GB" altLang="hu-HU" sz="2200" dirty="0" err="1">
                    <a:latin typeface="Times New Roman" panose="02020603050405020304" pitchFamily="18" charset="0"/>
                    <a:cs typeface="Times New Roman" panose="02020603050405020304" pitchFamily="18" charset="0"/>
                    <a:sym typeface="Wingdings" panose="05000000000000000000" pitchFamily="2" charset="2"/>
                  </a:rPr>
                  <a:t>training+evaluation</a:t>
                </a:r>
                <a:r>
                  <a:rPr lang="en-GB" altLang="hu-HU" sz="2200" dirty="0">
                    <a:latin typeface="Times New Roman" panose="02020603050405020304" pitchFamily="18" charset="0"/>
                    <a:cs typeface="Times New Roman" panose="02020603050405020304" pitchFamily="18" charset="0"/>
                    <a:sym typeface="Wingdings" panose="05000000000000000000" pitchFamily="2" charset="2"/>
                  </a:rPr>
                  <a:t>:</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Split data into training and test set</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Train the network using the train set</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Evaluate the network with the test set  predicted labels</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Compare the predicted and the true labels on the test set</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Classification error percentage =  </a:t>
                </a:r>
                <a14:m>
                  <m:oMath xmlns:m="http://schemas.openxmlformats.org/officeDocument/2006/math">
                    <m:f>
                      <m:fPr>
                        <m:ctrlPr>
                          <a:rPr lang="en-GB" altLang="hu-HU" sz="1800" i="1" smtClean="0">
                            <a:latin typeface="Cambria Math" panose="02040503050406030204" pitchFamily="18" charset="0"/>
                            <a:cs typeface="Times New Roman" panose="02020603050405020304" pitchFamily="18" charset="0"/>
                            <a:sym typeface="Wingdings" panose="05000000000000000000" pitchFamily="2" charset="2"/>
                          </a:rPr>
                        </m:ctrlPr>
                      </m:fPr>
                      <m:num>
                        <m:r>
                          <m:rPr>
                            <m:nor/>
                          </m:rPr>
                          <a:rPr lang="en-GB" altLang="hu-HU" sz="1800">
                            <a:latin typeface="Times New Roman" panose="02020603050405020304" pitchFamily="18" charset="0"/>
                            <a:cs typeface="Times New Roman" panose="02020603050405020304" pitchFamily="18" charset="0"/>
                            <a:sym typeface="Wingdings" panose="05000000000000000000" pitchFamily="2" charset="2"/>
                          </a:rPr>
                          <m:t>number</m:t>
                        </m:r>
                        <m:r>
                          <m:rPr>
                            <m:nor/>
                          </m:rPr>
                          <a:rPr lang="en-GB" altLang="hu-HU" sz="1800">
                            <a:latin typeface="Times New Roman" panose="02020603050405020304" pitchFamily="18" charset="0"/>
                            <a:cs typeface="Times New Roman" panose="02020603050405020304" pitchFamily="18" charset="0"/>
                            <a:sym typeface="Wingdings" panose="05000000000000000000" pitchFamily="2" charset="2"/>
                          </a:rPr>
                          <m:t> </m:t>
                        </m:r>
                        <m:r>
                          <m:rPr>
                            <m:nor/>
                          </m:rPr>
                          <a:rPr lang="en-GB" altLang="hu-HU" sz="1800">
                            <a:latin typeface="Times New Roman" panose="02020603050405020304" pitchFamily="18" charset="0"/>
                            <a:cs typeface="Times New Roman" panose="02020603050405020304" pitchFamily="18" charset="0"/>
                            <a:sym typeface="Wingdings" panose="05000000000000000000" pitchFamily="2" charset="2"/>
                          </a:rPr>
                          <m:t>of</m:t>
                        </m:r>
                        <m:r>
                          <m:rPr>
                            <m:nor/>
                          </m:rPr>
                          <a:rPr lang="en-GB" altLang="hu-HU" sz="1800">
                            <a:latin typeface="Times New Roman" panose="02020603050405020304" pitchFamily="18" charset="0"/>
                            <a:cs typeface="Times New Roman" panose="02020603050405020304" pitchFamily="18" charset="0"/>
                            <a:sym typeface="Wingdings" panose="05000000000000000000" pitchFamily="2" charset="2"/>
                          </a:rPr>
                          <m:t> </m:t>
                        </m:r>
                        <m:r>
                          <m:rPr>
                            <m:nor/>
                          </m:rPr>
                          <a:rPr lang="en-GB" altLang="hu-HU" sz="1800">
                            <a:latin typeface="Times New Roman" panose="02020603050405020304" pitchFamily="18" charset="0"/>
                            <a:cs typeface="Times New Roman" panose="02020603050405020304" pitchFamily="18" charset="0"/>
                            <a:sym typeface="Wingdings" panose="05000000000000000000" pitchFamily="2" charset="2"/>
                          </a:rPr>
                          <m:t>wrongly</m:t>
                        </m:r>
                        <m:r>
                          <m:rPr>
                            <m:nor/>
                          </m:rPr>
                          <a:rPr lang="en-GB" altLang="hu-HU" sz="1800">
                            <a:latin typeface="Times New Roman" panose="02020603050405020304" pitchFamily="18" charset="0"/>
                            <a:cs typeface="Times New Roman" panose="02020603050405020304" pitchFamily="18" charset="0"/>
                            <a:sym typeface="Wingdings" panose="05000000000000000000" pitchFamily="2" charset="2"/>
                          </a:rPr>
                          <m:t> </m:t>
                        </m:r>
                        <m:r>
                          <m:rPr>
                            <m:nor/>
                          </m:rPr>
                          <a:rPr lang="en-GB" altLang="hu-HU" sz="1800">
                            <a:latin typeface="Times New Roman" panose="02020603050405020304" pitchFamily="18" charset="0"/>
                            <a:cs typeface="Times New Roman" panose="02020603050405020304" pitchFamily="18" charset="0"/>
                            <a:sym typeface="Wingdings" panose="05000000000000000000" pitchFamily="2" charset="2"/>
                          </a:rPr>
                          <m:t>classified</m:t>
                        </m:r>
                        <m:r>
                          <m:rPr>
                            <m:nor/>
                          </m:rPr>
                          <a:rPr lang="en-GB" altLang="hu-HU" sz="1800">
                            <a:latin typeface="Times New Roman" panose="02020603050405020304" pitchFamily="18" charset="0"/>
                            <a:cs typeface="Times New Roman" panose="02020603050405020304" pitchFamily="18" charset="0"/>
                            <a:sym typeface="Wingdings" panose="05000000000000000000" pitchFamily="2" charset="2"/>
                          </a:rPr>
                          <m:t> </m:t>
                        </m:r>
                        <m:r>
                          <m:rPr>
                            <m:nor/>
                          </m:rPr>
                          <a:rPr lang="en-GB" altLang="hu-HU" sz="1800">
                            <a:latin typeface="Times New Roman" panose="02020603050405020304" pitchFamily="18" charset="0"/>
                            <a:cs typeface="Times New Roman" panose="02020603050405020304" pitchFamily="18" charset="0"/>
                            <a:sym typeface="Wingdings" panose="05000000000000000000" pitchFamily="2" charset="2"/>
                          </a:rPr>
                          <m:t>entities</m:t>
                        </m:r>
                      </m:num>
                      <m:den>
                        <m:r>
                          <m:rPr>
                            <m:nor/>
                          </m:rPr>
                          <a:rPr lang="en-GB" altLang="hu-HU" sz="1800">
                            <a:latin typeface="Times New Roman" panose="02020603050405020304" pitchFamily="18" charset="0"/>
                            <a:cs typeface="Times New Roman" panose="02020603050405020304" pitchFamily="18" charset="0"/>
                            <a:sym typeface="Wingdings" panose="05000000000000000000" pitchFamily="2" charset="2"/>
                          </a:rPr>
                          <m:t>number</m:t>
                        </m:r>
                        <m:r>
                          <m:rPr>
                            <m:nor/>
                          </m:rPr>
                          <a:rPr lang="en-GB" altLang="hu-HU" sz="1800">
                            <a:latin typeface="Times New Roman" panose="02020603050405020304" pitchFamily="18" charset="0"/>
                            <a:cs typeface="Times New Roman" panose="02020603050405020304" pitchFamily="18" charset="0"/>
                            <a:sym typeface="Wingdings" panose="05000000000000000000" pitchFamily="2" charset="2"/>
                          </a:rPr>
                          <m:t> </m:t>
                        </m:r>
                        <m:r>
                          <m:rPr>
                            <m:nor/>
                          </m:rPr>
                          <a:rPr lang="en-GB" altLang="hu-HU" sz="1800">
                            <a:latin typeface="Times New Roman" panose="02020603050405020304" pitchFamily="18" charset="0"/>
                            <a:cs typeface="Times New Roman" panose="02020603050405020304" pitchFamily="18" charset="0"/>
                            <a:sym typeface="Wingdings" panose="05000000000000000000" pitchFamily="2" charset="2"/>
                          </a:rPr>
                          <m:t>of</m:t>
                        </m:r>
                        <m:r>
                          <m:rPr>
                            <m:nor/>
                          </m:rPr>
                          <a:rPr lang="en-GB" altLang="hu-HU" sz="1800">
                            <a:latin typeface="Times New Roman" panose="02020603050405020304" pitchFamily="18" charset="0"/>
                            <a:cs typeface="Times New Roman" panose="02020603050405020304" pitchFamily="18" charset="0"/>
                            <a:sym typeface="Wingdings" panose="05000000000000000000" pitchFamily="2" charset="2"/>
                          </a:rPr>
                          <m:t> </m:t>
                        </m:r>
                        <m:r>
                          <m:rPr>
                            <m:nor/>
                          </m:rPr>
                          <a:rPr lang="en-GB" altLang="hu-HU" sz="1800">
                            <a:latin typeface="Times New Roman" panose="02020603050405020304" pitchFamily="18" charset="0"/>
                            <a:cs typeface="Times New Roman" panose="02020603050405020304" pitchFamily="18" charset="0"/>
                            <a:sym typeface="Wingdings" panose="05000000000000000000" pitchFamily="2" charset="2"/>
                          </a:rPr>
                          <m:t>all</m:t>
                        </m:r>
                        <m:r>
                          <m:rPr>
                            <m:nor/>
                          </m:rPr>
                          <a:rPr lang="en-GB" altLang="hu-HU" sz="1800">
                            <a:latin typeface="Times New Roman" panose="02020603050405020304" pitchFamily="18" charset="0"/>
                            <a:cs typeface="Times New Roman" panose="02020603050405020304" pitchFamily="18" charset="0"/>
                            <a:sym typeface="Wingdings" panose="05000000000000000000" pitchFamily="2" charset="2"/>
                          </a:rPr>
                          <m:t> </m:t>
                        </m:r>
                        <m:r>
                          <m:rPr>
                            <m:nor/>
                          </m:rPr>
                          <a:rPr lang="en-GB" altLang="hu-HU" sz="1800">
                            <a:latin typeface="Times New Roman" panose="02020603050405020304" pitchFamily="18" charset="0"/>
                            <a:cs typeface="Times New Roman" panose="02020603050405020304" pitchFamily="18" charset="0"/>
                            <a:sym typeface="Wingdings" panose="05000000000000000000" pitchFamily="2" charset="2"/>
                          </a:rPr>
                          <m:t>entities</m:t>
                        </m:r>
                      </m:den>
                    </m:f>
                  </m:oMath>
                </a14:m>
                <a:endParaRPr lang="en-GB" altLang="hu-HU" sz="1800" dirty="0">
                  <a:latin typeface="Times New Roman" panose="02020603050405020304" pitchFamily="18" charset="0"/>
                  <a:cs typeface="Times New Roman" panose="02020603050405020304" pitchFamily="18" charset="0"/>
                  <a:sym typeface="Wingdings" panose="05000000000000000000" pitchFamily="2" charset="2"/>
                </a:endParaRPr>
              </a:p>
              <a:p>
                <a:pPr lvl="1" eaLnBrk="1" hangingPunct="1"/>
                <a:endParaRPr lang="en-GB" altLang="hu-HU" sz="1800" dirty="0">
                  <a:latin typeface="Times New Roman" panose="02020603050405020304" pitchFamily="18" charset="0"/>
                  <a:cs typeface="Times New Roman" panose="02020603050405020304" pitchFamily="18" charset="0"/>
                  <a:sym typeface="Wingdings" panose="05000000000000000000" pitchFamily="2" charset="2"/>
                </a:endParaRPr>
              </a:p>
              <a:p>
                <a:pPr lvl="1" eaLnBrk="1" hangingPunct="1">
                  <a:buFont typeface="Wingdings 2" panose="05020102010507070707" pitchFamily="18" charset="2"/>
                  <a:buNone/>
                </a:pPr>
                <a:endParaRPr lang="en-GB" altLang="hu-HU" sz="20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p:txBody>
          </p:sp>
        </mc:Choice>
        <mc:Fallback xmlns="">
          <p:sp>
            <p:nvSpPr>
              <p:cNvPr id="30722" name="Content Placeholder 11">
                <a:extLst>
                  <a:ext uri="{FF2B5EF4-FFF2-40B4-BE49-F238E27FC236}">
                    <a16:creationId xmlns:a16="http://schemas.microsoft.com/office/drawing/2014/main" id="{9A767393-DEAA-4433-A235-D0B56B08A7DC}"/>
                  </a:ext>
                </a:extLst>
              </p:cNvPr>
              <p:cNvSpPr>
                <a:spLocks noGrp="1" noRot="1" noChangeAspect="1" noMove="1" noResize="1" noEditPoints="1" noAdjustHandles="1" noChangeArrowheads="1" noChangeShapeType="1" noTextEdit="1"/>
              </p:cNvSpPr>
              <p:nvPr>
                <p:ph idx="1"/>
              </p:nvPr>
            </p:nvSpPr>
            <p:spPr>
              <a:xfrm>
                <a:off x="457200" y="1844675"/>
                <a:ext cx="8229600" cy="4479925"/>
              </a:xfrm>
              <a:blipFill>
                <a:blip r:embed="rId2"/>
                <a:stretch>
                  <a:fillRect l="-593" t="-952"/>
                </a:stretch>
              </a:blipFill>
            </p:spPr>
            <p:txBody>
              <a:bodyPr/>
              <a:lstStyle/>
              <a:p>
                <a:r>
                  <a:rPr lang="en-GB">
                    <a:noFill/>
                  </a:rPr>
                  <a:t> </a:t>
                </a:r>
              </a:p>
            </p:txBody>
          </p:sp>
        </mc:Fallback>
      </mc:AlternateContent>
      <p:pic>
        <p:nvPicPr>
          <p:cNvPr id="30723" name="Picture 12" descr="szte_cimer.tif">
            <a:extLst>
              <a:ext uri="{FF2B5EF4-FFF2-40B4-BE49-F238E27FC236}">
                <a16:creationId xmlns:a16="http://schemas.microsoft.com/office/drawing/2014/main" id="{7D29A949-38FA-4830-982D-4957C50691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Cím 3">
            <a:extLst>
              <a:ext uri="{FF2B5EF4-FFF2-40B4-BE49-F238E27FC236}">
                <a16:creationId xmlns:a16="http://schemas.microsoft.com/office/drawing/2014/main" id="{71F08DEC-94AE-4CB4-9414-5BA21E4E52A4}"/>
              </a:ext>
            </a:extLst>
          </p:cNvPr>
          <p:cNvSpPr txBox="1">
            <a:spLocks/>
          </p:cNvSpPr>
          <p:nvPr/>
        </p:nvSpPr>
        <p:spPr bwMode="auto">
          <a:xfrm>
            <a:off x="1763713" y="117475"/>
            <a:ext cx="62118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GB" altLang="hu-HU" sz="5000" dirty="0">
                <a:solidFill>
                  <a:schemeClr val="bg1"/>
                </a:solidFill>
                <a:latin typeface="Calibri" panose="020F0502020204030204" pitchFamily="34" charset="0"/>
              </a:rPr>
              <a:t>Evaluation (2)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1">
            <a:extLst>
              <a:ext uri="{FF2B5EF4-FFF2-40B4-BE49-F238E27FC236}">
                <a16:creationId xmlns:a16="http://schemas.microsoft.com/office/drawing/2014/main" id="{E18C6687-2926-445F-B5B3-F213F431AC84}"/>
              </a:ext>
            </a:extLst>
          </p:cNvPr>
          <p:cNvSpPr>
            <a:spLocks noGrp="1"/>
          </p:cNvSpPr>
          <p:nvPr>
            <p:ph idx="1"/>
          </p:nvPr>
        </p:nvSpPr>
        <p:spPr>
          <a:xfrm>
            <a:off x="0" y="1261045"/>
            <a:ext cx="8229600" cy="4479925"/>
          </a:xfrm>
        </p:spPr>
        <p:txBody>
          <a:bodyPr/>
          <a:lstStyle/>
          <a:p>
            <a:pPr eaLnBrk="1" hangingPunct="1">
              <a:defRPr/>
            </a:pPr>
            <a:r>
              <a:rPr lang="en-GB" altLang="hu-HU" sz="2200" dirty="0">
                <a:latin typeface="Times New Roman" panose="02020603050405020304" pitchFamily="18" charset="0"/>
                <a:cs typeface="Times New Roman" panose="02020603050405020304" pitchFamily="18" charset="0"/>
              </a:rPr>
              <a:t>Every machine learning algorithm has optional parameters</a:t>
            </a:r>
          </a:p>
          <a:p>
            <a:pPr lvl="1" eaLnBrk="1" hangingPunct="1">
              <a:defRPr/>
            </a:pP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Let’s look at a previous example, where we are trying to </a:t>
            </a:r>
            <a:br>
              <a:rPr lang="en-GB" altLang="hu-HU" sz="1800" dirty="0">
                <a:latin typeface="Times New Roman" panose="02020603050405020304" pitchFamily="18" charset="0"/>
                <a:cs typeface="Times New Roman" panose="02020603050405020304" pitchFamily="18" charset="0"/>
                <a:sym typeface="Wingdings" panose="05000000000000000000" pitchFamily="2" charset="2"/>
              </a:rPr>
            </a:b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separate two classes with a line</a:t>
            </a:r>
          </a:p>
          <a:p>
            <a:pPr lvl="1" eaLnBrk="1" hangingPunct="1">
              <a:defRPr/>
            </a:pP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The model’s parameters in this case are the coefficients </a:t>
            </a:r>
            <a:br>
              <a:rPr lang="en-GB" altLang="hu-HU" sz="1800" dirty="0">
                <a:latin typeface="Times New Roman" panose="02020603050405020304" pitchFamily="18" charset="0"/>
                <a:cs typeface="Times New Roman" panose="02020603050405020304" pitchFamily="18" charset="0"/>
                <a:sym typeface="Wingdings" panose="05000000000000000000" pitchFamily="2" charset="2"/>
              </a:rPr>
            </a:b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of the line</a:t>
            </a:r>
          </a:p>
          <a:p>
            <a:pPr lvl="1" eaLnBrk="1" hangingPunct="1">
              <a:defRPr/>
            </a:pP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These are being optimized during training, this way </a:t>
            </a:r>
            <a:br>
              <a:rPr lang="en-GB" altLang="hu-HU" sz="1800" dirty="0">
                <a:latin typeface="Times New Roman" panose="02020603050405020304" pitchFamily="18" charset="0"/>
                <a:cs typeface="Times New Roman" panose="02020603050405020304" pitchFamily="18" charset="0"/>
                <a:sym typeface="Wingdings" panose="05000000000000000000" pitchFamily="2" charset="2"/>
              </a:rPr>
            </a:b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it is moved in the optimal direction and position</a:t>
            </a:r>
          </a:p>
          <a:p>
            <a:pPr eaLnBrk="1" hangingPunct="1">
              <a:defRPr/>
            </a:pPr>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What are those meta-parameters (or hyperparameters)?</a:t>
            </a:r>
          </a:p>
          <a:p>
            <a:pPr lvl="1" eaLnBrk="1" hangingPunct="1">
              <a:defRPr/>
            </a:pP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Generalize the model from above, so that it uses a polynomial </a:t>
            </a:r>
            <a:br>
              <a:rPr lang="en-GB" altLang="hu-HU" sz="1800" dirty="0">
                <a:latin typeface="Times New Roman" panose="02020603050405020304" pitchFamily="18" charset="0"/>
                <a:cs typeface="Times New Roman" panose="02020603050405020304" pitchFamily="18" charset="0"/>
                <a:sym typeface="Wingdings" panose="05000000000000000000" pitchFamily="2" charset="2"/>
              </a:rPr>
            </a:b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instead of a line</a:t>
            </a:r>
          </a:p>
          <a:p>
            <a:pPr lvl="1" eaLnBrk="1" hangingPunct="1">
              <a:defRPr/>
            </a:pP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The degree of the polynomial will be the algorithm’s </a:t>
            </a:r>
            <a:br>
              <a:rPr lang="en-GB" altLang="hu-HU" sz="1800" dirty="0">
                <a:latin typeface="Times New Roman" panose="02020603050405020304" pitchFamily="18" charset="0"/>
                <a:cs typeface="Times New Roman" panose="02020603050405020304" pitchFamily="18" charset="0"/>
                <a:sym typeface="Wingdings" panose="05000000000000000000" pitchFamily="2" charset="2"/>
              </a:rPr>
            </a:b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metaparameter</a:t>
            </a:r>
          </a:p>
          <a:p>
            <a:pPr lvl="1" eaLnBrk="1" hangingPunct="1">
              <a:defRPr/>
            </a:pP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Parameters are used to fit the model to the data, metaparameters are for controlling the flexibility, the representational strength of the model</a:t>
            </a:r>
          </a:p>
          <a:p>
            <a:pPr lvl="1" eaLnBrk="1" hangingPunct="1">
              <a:defRPr/>
            </a:pP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Parameters are set by the training algorithm, metaparameters are chosen by us manually, using some kind of heuristic</a:t>
            </a:r>
          </a:p>
          <a:p>
            <a:pPr lvl="1" eaLnBrk="1" hangingPunct="1">
              <a:defRPr/>
            </a:pP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In case of neural networks, meta-parameters are: number of neurons, number of layers, etc.</a:t>
            </a:r>
          </a:p>
          <a:p>
            <a:pPr marL="393700" lvl="1" indent="0" eaLnBrk="1" hangingPunct="1">
              <a:buFont typeface="Wingdings 2" panose="05020102010507070707" pitchFamily="18" charset="2"/>
              <a:buNone/>
              <a:defRPr/>
            </a:pPr>
            <a:endParaRPr lang="en-GB" altLang="hu-HU" sz="1800" dirty="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31747" name="Picture 12" descr="szte_cimer.tif">
            <a:extLst>
              <a:ext uri="{FF2B5EF4-FFF2-40B4-BE49-F238E27FC236}">
                <a16:creationId xmlns:a16="http://schemas.microsoft.com/office/drawing/2014/main" id="{FC6B4850-EF29-49CD-8871-07C5E1DE33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5888"/>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Cím 3">
            <a:extLst>
              <a:ext uri="{FF2B5EF4-FFF2-40B4-BE49-F238E27FC236}">
                <a16:creationId xmlns:a16="http://schemas.microsoft.com/office/drawing/2014/main" id="{3C8CEE9C-4150-4D98-844F-191C22C20DA0}"/>
              </a:ext>
            </a:extLst>
          </p:cNvPr>
          <p:cNvSpPr txBox="1">
            <a:spLocks/>
          </p:cNvSpPr>
          <p:nvPr/>
        </p:nvSpPr>
        <p:spPr bwMode="auto">
          <a:xfrm>
            <a:off x="1403350" y="333375"/>
            <a:ext cx="7200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GB" altLang="hu-HU" sz="4000" dirty="0">
                <a:solidFill>
                  <a:schemeClr val="bg1"/>
                </a:solidFill>
                <a:latin typeface="Calibri" panose="020F0502020204030204" pitchFamily="34" charset="0"/>
              </a:rPr>
              <a:t>Parameters and metaparameters of a machine learning model</a:t>
            </a:r>
          </a:p>
        </p:txBody>
      </p:sp>
      <p:pic>
        <p:nvPicPr>
          <p:cNvPr id="31749" name="Picture 2">
            <a:extLst>
              <a:ext uri="{FF2B5EF4-FFF2-40B4-BE49-F238E27FC236}">
                <a16:creationId xmlns:a16="http://schemas.microsoft.com/office/drawing/2014/main" id="{4062DF26-DC2F-4531-A63C-910FF4C0F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342" y="1719888"/>
            <a:ext cx="2511425"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Kép 1">
            <a:extLst>
              <a:ext uri="{FF2B5EF4-FFF2-40B4-BE49-F238E27FC236}">
                <a16:creationId xmlns:a16="http://schemas.microsoft.com/office/drawing/2014/main" id="{4C1C5079-3FF6-462E-B4E4-ECE3329BAA1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08742" y="3461860"/>
            <a:ext cx="21050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1">
            <a:extLst>
              <a:ext uri="{FF2B5EF4-FFF2-40B4-BE49-F238E27FC236}">
                <a16:creationId xmlns:a16="http://schemas.microsoft.com/office/drawing/2014/main" id="{500A2175-999B-43D3-9BD8-2DB27EA36834}"/>
              </a:ext>
            </a:extLst>
          </p:cNvPr>
          <p:cNvSpPr>
            <a:spLocks noGrp="1"/>
          </p:cNvSpPr>
          <p:nvPr>
            <p:ph idx="1"/>
          </p:nvPr>
        </p:nvSpPr>
        <p:spPr>
          <a:xfrm>
            <a:off x="457200" y="1556792"/>
            <a:ext cx="8229600" cy="4479925"/>
          </a:xfrm>
        </p:spPr>
        <p:txBody>
          <a:bodyPr/>
          <a:lstStyle/>
          <a:p>
            <a:pPr eaLnBrk="1" hangingPunct="1"/>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Slightly different models are produced using slightly different metaparameters</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How can we find the optimal metaparameters?</a:t>
            </a:r>
          </a:p>
          <a:p>
            <a:pPr eaLnBrk="1" hangingPunct="1"/>
            <a:r>
              <a:rPr lang="en-GB" altLang="hu-HU" sz="2200" dirty="0">
                <a:latin typeface="Times New Roman" panose="02020603050405020304" pitchFamily="18" charset="0"/>
                <a:cs typeface="Times New Roman" panose="02020603050405020304" pitchFamily="18" charset="0"/>
                <a:sym typeface="Wingdings" panose="05000000000000000000" pitchFamily="2" charset="2"/>
              </a:rPr>
              <a:t>A small validation (or development) set is split from the training set</a:t>
            </a:r>
          </a:p>
          <a:p>
            <a:pPr lvl="1" eaLnBrk="1" hangingPunct="1"/>
            <a:r>
              <a:rPr lang="en-GB" altLang="hu-HU" sz="1800" dirty="0">
                <a:latin typeface="Times New Roman" panose="02020603050405020304" pitchFamily="18" charset="0"/>
                <a:cs typeface="Times New Roman" panose="02020603050405020304" pitchFamily="18" charset="0"/>
              </a:rPr>
              <a:t>So we split our data to train-dev-test sets</a:t>
            </a:r>
          </a:p>
          <a:p>
            <a:pPr lvl="1" eaLnBrk="1" hangingPunct="1"/>
            <a:r>
              <a:rPr lang="en-GB" altLang="hu-HU" sz="1800" dirty="0">
                <a:latin typeface="Times New Roman" panose="02020603050405020304" pitchFamily="18" charset="0"/>
                <a:cs typeface="Times New Roman" panose="02020603050405020304" pitchFamily="18" charset="0"/>
              </a:rPr>
              <a:t>We fit the model on the training set several times using different metaparameter values</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We then evaluate the models using the development set</a:t>
            </a:r>
          </a:p>
          <a:p>
            <a:pPr lvl="1" eaLnBrk="1" hangingPunct="1"/>
            <a:r>
              <a:rPr lang="en-GB" altLang="hu-HU" sz="1800" dirty="0">
                <a:latin typeface="Times New Roman" panose="02020603050405020304" pitchFamily="18" charset="0"/>
                <a:cs typeface="Times New Roman" panose="02020603050405020304" pitchFamily="18" charset="0"/>
              </a:rPr>
              <a:t>Finally we use the test set to evaluate the best model from the dev. set</a:t>
            </a:r>
          </a:p>
        </p:txBody>
      </p:sp>
      <p:pic>
        <p:nvPicPr>
          <p:cNvPr id="32771" name="Picture 12" descr="szte_cimer.tif">
            <a:extLst>
              <a:ext uri="{FF2B5EF4-FFF2-40B4-BE49-F238E27FC236}">
                <a16:creationId xmlns:a16="http://schemas.microsoft.com/office/drawing/2014/main" id="{7E17AED5-2182-49BD-8592-D879E9859B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5888"/>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Cím 3">
            <a:extLst>
              <a:ext uri="{FF2B5EF4-FFF2-40B4-BE49-F238E27FC236}">
                <a16:creationId xmlns:a16="http://schemas.microsoft.com/office/drawing/2014/main" id="{42C1F231-2D8E-495A-9D8B-06472E1F6200}"/>
              </a:ext>
            </a:extLst>
          </p:cNvPr>
          <p:cNvSpPr txBox="1">
            <a:spLocks/>
          </p:cNvSpPr>
          <p:nvPr/>
        </p:nvSpPr>
        <p:spPr bwMode="auto">
          <a:xfrm>
            <a:off x="1403350" y="333375"/>
            <a:ext cx="7200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GB" altLang="hu-HU" sz="4000" dirty="0">
                <a:solidFill>
                  <a:schemeClr val="bg1"/>
                </a:solidFill>
                <a:latin typeface="Calibri" panose="020F0502020204030204" pitchFamily="34" charset="0"/>
              </a:rPr>
              <a:t>Parameters and metaparameters of a machine learning model (2)</a:t>
            </a:r>
          </a:p>
        </p:txBody>
      </p:sp>
      <p:pic>
        <p:nvPicPr>
          <p:cNvPr id="1026" name="Picture 2" descr="About Train, Validation and Test Sets in Machine Learning | by Tarang Shah  | Towards Data Science">
            <a:extLst>
              <a:ext uri="{FF2B5EF4-FFF2-40B4-BE49-F238E27FC236}">
                <a16:creationId xmlns:a16="http://schemas.microsoft.com/office/drawing/2014/main" id="{AE385B74-B19E-4A79-98F5-BDF2E8E713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4979987"/>
            <a:ext cx="7391400" cy="1762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Content Placeholder 11">
            <a:extLst>
              <a:ext uri="{FF2B5EF4-FFF2-40B4-BE49-F238E27FC236}">
                <a16:creationId xmlns:a16="http://schemas.microsoft.com/office/drawing/2014/main" id="{DC31412A-D66A-45D1-A3C8-0DB3FE806CAE}"/>
              </a:ext>
            </a:extLst>
          </p:cNvPr>
          <p:cNvSpPr>
            <a:spLocks noGrp="1"/>
          </p:cNvSpPr>
          <p:nvPr>
            <p:ph idx="1"/>
          </p:nvPr>
        </p:nvSpPr>
        <p:spPr>
          <a:xfrm>
            <a:off x="457200" y="1412776"/>
            <a:ext cx="8229600" cy="4479925"/>
          </a:xfrm>
        </p:spPr>
        <p:txBody>
          <a:bodyPr/>
          <a:lstStyle/>
          <a:p>
            <a:pPr eaLnBrk="1" hangingPunct="1"/>
            <a:r>
              <a:rPr lang="en-GB" altLang="hu-HU" sz="2200" dirty="0">
                <a:latin typeface="Times New Roman" panose="02020603050405020304" pitchFamily="18" charset="0"/>
                <a:cs typeface="Times New Roman" panose="02020603050405020304" pitchFamily="18" charset="0"/>
              </a:rPr>
              <a:t>A neural networks parameters: the weights of the network</a:t>
            </a:r>
          </a:p>
          <a:p>
            <a:pPr eaLnBrk="1" hangingPunct="1"/>
            <a:r>
              <a:rPr lang="en-GB" altLang="hu-HU" sz="2200" dirty="0">
                <a:latin typeface="Times New Roman" panose="02020603050405020304" pitchFamily="18" charset="0"/>
                <a:cs typeface="Times New Roman" panose="02020603050405020304" pitchFamily="18" charset="0"/>
                <a:sym typeface="Wingdings" panose="05000000000000000000" pitchFamily="2" charset="2"/>
              </a:rPr>
              <a:t>The main metaparameters are: number of neurons, number of layers,</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The size of the network is set by these </a:t>
            </a:r>
            <a:r>
              <a:rPr lang="en-GB" altLang="hu-HU" sz="1800" dirty="0" err="1">
                <a:latin typeface="Times New Roman" panose="02020603050405020304" pitchFamily="18" charset="0"/>
                <a:cs typeface="Times New Roman" panose="02020603050405020304" pitchFamily="18" charset="0"/>
                <a:sym typeface="Wingdings" panose="05000000000000000000" pitchFamily="2" charset="2"/>
              </a:rPr>
              <a:t>hyperparams</a:t>
            </a: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Bigger networks are able to form more complex decision surfaces</a:t>
            </a:r>
          </a:p>
          <a:p>
            <a:pPr lvl="1" eaLnBrk="1" hangingPunct="1"/>
            <a:endParaRPr lang="en-GB" altLang="hu-HU" sz="2000"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endParaRPr lang="en-GB" altLang="hu-HU" sz="2000"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endParaRPr lang="en-GB" altLang="hu-HU" sz="2000"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endParaRPr lang="en-GB" altLang="hu-HU" sz="2000"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endParaRPr lang="en-GB" altLang="hu-HU" sz="2000"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By using different metaparameter values, we get different models</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How can we find the optimal metaparameters?</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Should we use a really flexible model?</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Unfortunately it is not always a good idea, because the training examples can be misleading (we have only a sample from an infinite distribution), or they can be erroneous (i.d., noisy)</a:t>
            </a:r>
          </a:p>
        </p:txBody>
      </p:sp>
      <p:pic>
        <p:nvPicPr>
          <p:cNvPr id="33795" name="Picture 12" descr="szte_cimer.tif">
            <a:extLst>
              <a:ext uri="{FF2B5EF4-FFF2-40B4-BE49-F238E27FC236}">
                <a16:creationId xmlns:a16="http://schemas.microsoft.com/office/drawing/2014/main" id="{B586E1C5-3D15-4135-9DDA-78C47FB6EE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5888"/>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Cím 3">
            <a:extLst>
              <a:ext uri="{FF2B5EF4-FFF2-40B4-BE49-F238E27FC236}">
                <a16:creationId xmlns:a16="http://schemas.microsoft.com/office/drawing/2014/main" id="{04189C9D-52A9-4FAA-8AC9-1138A7C21AB5}"/>
              </a:ext>
            </a:extLst>
          </p:cNvPr>
          <p:cNvSpPr txBox="1">
            <a:spLocks/>
          </p:cNvSpPr>
          <p:nvPr/>
        </p:nvSpPr>
        <p:spPr bwMode="auto">
          <a:xfrm>
            <a:off x="1476375" y="117475"/>
            <a:ext cx="69834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GB" altLang="hu-HU" sz="4400" dirty="0">
                <a:solidFill>
                  <a:schemeClr val="bg1"/>
                </a:solidFill>
                <a:latin typeface="Calibri" panose="020F0502020204030204" pitchFamily="34" charset="0"/>
              </a:rPr>
              <a:t>Rule of metaparameters</a:t>
            </a:r>
          </a:p>
        </p:txBody>
      </p:sp>
      <p:pic>
        <p:nvPicPr>
          <p:cNvPr id="33797" name="Kép 2">
            <a:extLst>
              <a:ext uri="{FF2B5EF4-FFF2-40B4-BE49-F238E27FC236}">
                <a16:creationId xmlns:a16="http://schemas.microsoft.com/office/drawing/2014/main" id="{0DFD270A-B846-42F1-B195-197ED645D2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0025" y="2924944"/>
            <a:ext cx="58324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Content Placeholder 11">
            <a:extLst>
              <a:ext uri="{FF2B5EF4-FFF2-40B4-BE49-F238E27FC236}">
                <a16:creationId xmlns:a16="http://schemas.microsoft.com/office/drawing/2014/main" id="{9BE524E5-2FD4-41DF-9C28-AD67E4D90B27}"/>
              </a:ext>
            </a:extLst>
          </p:cNvPr>
          <p:cNvSpPr>
            <a:spLocks noGrp="1"/>
          </p:cNvSpPr>
          <p:nvPr>
            <p:ph idx="1"/>
          </p:nvPr>
        </p:nvSpPr>
        <p:spPr>
          <a:xfrm>
            <a:off x="457200" y="1844675"/>
            <a:ext cx="8229600" cy="4479925"/>
          </a:xfrm>
        </p:spPr>
        <p:txBody>
          <a:bodyPr/>
          <a:lstStyle/>
          <a:p>
            <a:pPr eaLnBrk="1" hangingPunct="1"/>
            <a:r>
              <a:rPr lang="en-GB" altLang="hu-HU" sz="2200" dirty="0">
                <a:latin typeface="Times New Roman" panose="02020603050405020304" pitchFamily="18" charset="0"/>
                <a:cs typeface="Times New Roman" panose="02020603050405020304" pitchFamily="18" charset="0"/>
              </a:rPr>
              <a:t>Infinite feature space, finite number of train entities </a:t>
            </a:r>
            <a:r>
              <a:rPr lang="en-GB" altLang="hu-HU" sz="2200" dirty="0">
                <a:latin typeface="Times New Roman" panose="02020603050405020304" pitchFamily="18" charset="0"/>
                <a:cs typeface="Times New Roman" panose="02020603050405020304" pitchFamily="18" charset="0"/>
                <a:sym typeface="Wingdings" panose="05000000000000000000" pitchFamily="2" charset="2"/>
              </a:rPr>
              <a:t> we can never be sure, that the learnt model generalizes well to new examples</a:t>
            </a:r>
          </a:p>
          <a:p>
            <a:pPr eaLnBrk="1" hangingPunct="1"/>
            <a:r>
              <a:rPr lang="en-GB" altLang="hu-HU" sz="2200" dirty="0">
                <a:latin typeface="Times New Roman" panose="02020603050405020304" pitchFamily="18" charset="0"/>
                <a:cs typeface="Times New Roman" panose="02020603050405020304" pitchFamily="18" charset="0"/>
                <a:sym typeface="Wingdings" panose="05000000000000000000" pitchFamily="2" charset="2"/>
              </a:rPr>
              <a:t>By increasing a model’s size, its flexibility also increases, it will be more accurate on the training examples</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However it’s performance measured on test examples will decrease after a while</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This is called overfitting:</a:t>
            </a:r>
            <a:br>
              <a:rPr lang="en-GB" altLang="hu-HU" sz="1800" dirty="0">
                <a:latin typeface="Times New Roman" panose="02020603050405020304" pitchFamily="18" charset="0"/>
                <a:cs typeface="Times New Roman" panose="02020603050405020304" pitchFamily="18" charset="0"/>
                <a:sym typeface="Wingdings" panose="05000000000000000000" pitchFamily="2" charset="2"/>
              </a:rPr>
            </a:b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after learning to generalize</a:t>
            </a:r>
            <a:br>
              <a:rPr lang="en-GB" altLang="hu-HU" sz="1800" dirty="0">
                <a:latin typeface="Times New Roman" panose="02020603050405020304" pitchFamily="18" charset="0"/>
                <a:cs typeface="Times New Roman" panose="02020603050405020304" pitchFamily="18" charset="0"/>
                <a:sym typeface="Wingdings" panose="05000000000000000000" pitchFamily="2" charset="2"/>
              </a:rPr>
            </a:b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to some degree, the model</a:t>
            </a:r>
            <a:br>
              <a:rPr lang="en-GB" altLang="hu-HU" sz="1800" dirty="0">
                <a:latin typeface="Times New Roman" panose="02020603050405020304" pitchFamily="18" charset="0"/>
                <a:cs typeface="Times New Roman" panose="02020603050405020304" pitchFamily="18" charset="0"/>
                <a:sym typeface="Wingdings" panose="05000000000000000000" pitchFamily="2" charset="2"/>
              </a:rPr>
            </a:b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starts to memorize the noise</a:t>
            </a:r>
            <a:br>
              <a:rPr lang="en-GB" altLang="hu-HU" sz="1800" dirty="0">
                <a:latin typeface="Times New Roman" panose="02020603050405020304" pitchFamily="18" charset="0"/>
                <a:cs typeface="Times New Roman" panose="02020603050405020304" pitchFamily="18" charset="0"/>
                <a:sym typeface="Wingdings" panose="05000000000000000000" pitchFamily="2" charset="2"/>
              </a:rPr>
            </a:b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or the unique features of the</a:t>
            </a:r>
            <a:br>
              <a:rPr lang="en-GB" altLang="hu-HU" sz="1800" dirty="0">
                <a:latin typeface="Times New Roman" panose="02020603050405020304" pitchFamily="18" charset="0"/>
                <a:cs typeface="Times New Roman" panose="02020603050405020304" pitchFamily="18" charset="0"/>
                <a:sym typeface="Wingdings" panose="05000000000000000000" pitchFamily="2" charset="2"/>
              </a:rPr>
            </a:b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train set</a:t>
            </a:r>
          </a:p>
        </p:txBody>
      </p:sp>
      <p:pic>
        <p:nvPicPr>
          <p:cNvPr id="34819" name="Picture 12" descr="szte_cimer.tif">
            <a:extLst>
              <a:ext uri="{FF2B5EF4-FFF2-40B4-BE49-F238E27FC236}">
                <a16:creationId xmlns:a16="http://schemas.microsoft.com/office/drawing/2014/main" id="{F03FEE89-6F24-4124-B181-52DE537507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5888"/>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3">
            <a:extLst>
              <a:ext uri="{FF2B5EF4-FFF2-40B4-BE49-F238E27FC236}">
                <a16:creationId xmlns:a16="http://schemas.microsoft.com/office/drawing/2014/main" id="{A79F0705-3D14-42C3-9F33-19A3AC0F5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5655" y="3789363"/>
            <a:ext cx="50768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Cím 3">
            <a:extLst>
              <a:ext uri="{FF2B5EF4-FFF2-40B4-BE49-F238E27FC236}">
                <a16:creationId xmlns:a16="http://schemas.microsoft.com/office/drawing/2014/main" id="{6CA62FE5-238F-4730-B034-F48F91D3D2AD}"/>
              </a:ext>
            </a:extLst>
          </p:cNvPr>
          <p:cNvSpPr txBox="1">
            <a:spLocks/>
          </p:cNvSpPr>
          <p:nvPr/>
        </p:nvSpPr>
        <p:spPr bwMode="auto">
          <a:xfrm>
            <a:off x="1403350" y="117475"/>
            <a:ext cx="7705154"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GB" altLang="hu-HU" sz="5000" dirty="0">
                <a:solidFill>
                  <a:schemeClr val="bg1"/>
                </a:solidFill>
                <a:latin typeface="Calibri" panose="020F0502020204030204" pitchFamily="34" charset="0"/>
              </a:rPr>
              <a:t>Generalization and overfitting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Content Placeholder 11">
            <a:extLst>
              <a:ext uri="{FF2B5EF4-FFF2-40B4-BE49-F238E27FC236}">
                <a16:creationId xmlns:a16="http://schemas.microsoft.com/office/drawing/2014/main" id="{A6318970-1E3B-4A2F-8FB0-251A16EE0591}"/>
              </a:ext>
            </a:extLst>
          </p:cNvPr>
          <p:cNvSpPr>
            <a:spLocks noGrp="1"/>
          </p:cNvSpPr>
          <p:nvPr>
            <p:ph idx="1"/>
          </p:nvPr>
        </p:nvSpPr>
        <p:spPr>
          <a:xfrm>
            <a:off x="395288" y="1773238"/>
            <a:ext cx="8229600" cy="4479925"/>
          </a:xfrm>
        </p:spPr>
        <p:txBody>
          <a:bodyPr/>
          <a:lstStyle/>
          <a:p>
            <a:pPr eaLnBrk="1" hangingPunct="1"/>
            <a:r>
              <a:rPr lang="en-GB" altLang="hu-HU" sz="2200" dirty="0">
                <a:latin typeface="Times New Roman" panose="02020603050405020304" pitchFamily="18" charset="0"/>
                <a:cs typeface="Times New Roman" panose="02020603050405020304" pitchFamily="18" charset="0"/>
              </a:rPr>
              <a:t>The optimal size of the model can be very different on different tasks</a:t>
            </a:r>
          </a:p>
          <a:p>
            <a:pPr lvl="1" eaLnBrk="1" hangingPunct="1"/>
            <a:r>
              <a:rPr lang="en-GB" altLang="hu-HU" sz="1800" dirty="0">
                <a:latin typeface="Times New Roman" panose="02020603050405020304" pitchFamily="18" charset="0"/>
                <a:cs typeface="Times New Roman" panose="02020603050405020304" pitchFamily="18" charset="0"/>
              </a:rPr>
              <a:t>Apart from the type of the current task, it depends upon the number of entities, number of features…</a:t>
            </a:r>
          </a:p>
          <a:p>
            <a:pPr lvl="1" eaLnBrk="1" hangingPunct="1"/>
            <a:r>
              <a:rPr lang="en-GB" altLang="hu-HU" sz="1800" dirty="0">
                <a:latin typeface="Times New Roman" panose="02020603050405020304" pitchFamily="18" charset="0"/>
                <a:cs typeface="Times New Roman" panose="02020603050405020304" pitchFamily="18" charset="0"/>
              </a:rPr>
              <a:t>Complex theoretical background: „No free lunch” theorem</a:t>
            </a:r>
          </a:p>
          <a:p>
            <a:pPr lvl="1" eaLnBrk="1" hangingPunct="1"/>
            <a:r>
              <a:rPr lang="en-GB" altLang="hu-HU" sz="1800" dirty="0">
                <a:latin typeface="Times New Roman" panose="02020603050405020304" pitchFamily="18" charset="0"/>
                <a:cs typeface="Times New Roman" panose="02020603050405020304" pitchFamily="18" charset="0"/>
              </a:rPr>
              <a:t>Machine learning expertise (experience) is required to set it correctly</a:t>
            </a:r>
            <a:endParaRPr lang="en-GB" altLang="hu-HU" sz="2200" dirty="0">
              <a:latin typeface="Times New Roman" panose="02020603050405020304" pitchFamily="18" charset="0"/>
              <a:cs typeface="Times New Roman" panose="02020603050405020304" pitchFamily="18" charset="0"/>
            </a:endParaRPr>
          </a:p>
          <a:p>
            <a:pPr lvl="1" eaLnBrk="1" hangingPunct="1"/>
            <a:r>
              <a:rPr lang="en-GB" altLang="hu-HU" sz="1800" dirty="0">
                <a:latin typeface="Times New Roman" panose="02020603050405020304" pitchFamily="18" charset="0"/>
                <a:cs typeface="Times New Roman" panose="02020603050405020304" pitchFamily="18" charset="0"/>
              </a:rPr>
              <a:t>Although there are novel ways to automatize this</a:t>
            </a:r>
            <a:endParaRPr lang="en-GB" altLang="hu-HU" sz="1800"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Some „rules of thumb”:</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„There is no data like more data” – as the number of train examples increases, the size of the model can be also increased without the danger of overfitting</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One should try to use a small number of useful features („curse of dimensionality”)</a:t>
            </a:r>
          </a:p>
          <a:p>
            <a:pPr lvl="2" eaLnBrk="1" hangingPunct="1"/>
            <a:r>
              <a:rPr lang="en-GB" altLang="hu-HU" sz="1500" dirty="0">
                <a:latin typeface="Times New Roman" panose="02020603050405020304" pitchFamily="18" charset="0"/>
                <a:cs typeface="Times New Roman" panose="02020603050405020304" pitchFamily="18" charset="0"/>
                <a:sym typeface="Wingdings" panose="05000000000000000000" pitchFamily="2" charset="2"/>
              </a:rPr>
              <a:t>A lot of features (compared to data set size) can increase the chance of overfitting</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When dealing with a small sample size and/or large feature space, using regularization techniques can be beneficial (we will discuss this later in detail)</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Note: „deep learning” only really makes sense with a huge amount of data</a:t>
            </a:r>
          </a:p>
        </p:txBody>
      </p:sp>
      <p:pic>
        <p:nvPicPr>
          <p:cNvPr id="35843" name="Picture 12" descr="szte_cimer.tif">
            <a:extLst>
              <a:ext uri="{FF2B5EF4-FFF2-40B4-BE49-F238E27FC236}">
                <a16:creationId xmlns:a16="http://schemas.microsoft.com/office/drawing/2014/main" id="{A189AA81-7CEA-40A9-8A69-A877AB6CE7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93663"/>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Cím 3">
            <a:extLst>
              <a:ext uri="{FF2B5EF4-FFF2-40B4-BE49-F238E27FC236}">
                <a16:creationId xmlns:a16="http://schemas.microsoft.com/office/drawing/2014/main" id="{6CF9C70E-9D05-4E55-A4C8-90A067639517}"/>
              </a:ext>
            </a:extLst>
          </p:cNvPr>
          <p:cNvSpPr txBox="1">
            <a:spLocks/>
          </p:cNvSpPr>
          <p:nvPr/>
        </p:nvSpPr>
        <p:spPr bwMode="auto">
          <a:xfrm>
            <a:off x="1763713" y="333375"/>
            <a:ext cx="669671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GB" altLang="hu-HU" sz="4000" dirty="0">
                <a:solidFill>
                  <a:schemeClr val="bg1"/>
                </a:solidFill>
                <a:latin typeface="Calibri" panose="020F0502020204030204" pitchFamily="34" charset="0"/>
              </a:rPr>
              <a:t>Finding the optimal model size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1">
            <a:extLst>
              <a:ext uri="{FF2B5EF4-FFF2-40B4-BE49-F238E27FC236}">
                <a16:creationId xmlns:a16="http://schemas.microsoft.com/office/drawing/2014/main" id="{CF104A72-CF81-48CC-AAE2-CE697BC83F94}"/>
              </a:ext>
            </a:extLst>
          </p:cNvPr>
          <p:cNvSpPr>
            <a:spLocks noGrp="1"/>
          </p:cNvSpPr>
          <p:nvPr>
            <p:ph idx="1"/>
          </p:nvPr>
        </p:nvSpPr>
        <p:spPr>
          <a:xfrm>
            <a:off x="457200" y="1844675"/>
            <a:ext cx="8435280" cy="4479925"/>
          </a:xfrm>
        </p:spPr>
        <p:txBody>
          <a:bodyPr/>
          <a:lstStyle/>
          <a:p>
            <a:pPr eaLnBrk="1" hangingPunct="1"/>
            <a:endParaRPr lang="en-GB" altLang="hu-HU" sz="2000"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Slightly different models are produced using slightly different metaparameters</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How can we find the optimal metaparameters?</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The model’s performance should be measured with different metaparameters using a test set</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The test set used for final evaluation should be different from the one used to set the parameters and the hyperparameters</a:t>
            </a:r>
          </a:p>
          <a:p>
            <a:pPr eaLnBrk="1" hangingPunct="1"/>
            <a:r>
              <a:rPr lang="en-GB" altLang="hu-HU" sz="2200" dirty="0">
                <a:latin typeface="Times New Roman" panose="02020603050405020304" pitchFamily="18" charset="0"/>
                <a:cs typeface="Times New Roman" panose="02020603050405020304" pitchFamily="18" charset="0"/>
                <a:sym typeface="Wingdings" panose="05000000000000000000" pitchFamily="2" charset="2"/>
              </a:rPr>
              <a:t>A small validation (or development) set is split from the training set</a:t>
            </a:r>
          </a:p>
          <a:p>
            <a:pPr lvl="1" eaLnBrk="1" hangingPunct="1"/>
            <a:r>
              <a:rPr lang="en-GB" altLang="hu-HU" sz="1800" dirty="0">
                <a:latin typeface="Times New Roman" panose="02020603050405020304" pitchFamily="18" charset="0"/>
                <a:cs typeface="Times New Roman" panose="02020603050405020304" pitchFamily="18" charset="0"/>
              </a:rPr>
              <a:t>So we split our data to train-dev-test sets</a:t>
            </a:r>
          </a:p>
          <a:p>
            <a:pPr lvl="1" eaLnBrk="1" hangingPunct="1"/>
            <a:r>
              <a:rPr lang="en-GB" altLang="hu-HU" sz="1800" dirty="0">
                <a:latin typeface="Times New Roman" panose="02020603050405020304" pitchFamily="18" charset="0"/>
                <a:cs typeface="Times New Roman" panose="02020603050405020304" pitchFamily="18" charset="0"/>
              </a:rPr>
              <a:t>We fit the model on the training set several times using different metaparameter values</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We then evaluate the models using the development set</a:t>
            </a:r>
          </a:p>
          <a:p>
            <a:pPr lvl="1" eaLnBrk="1" hangingPunct="1"/>
            <a:r>
              <a:rPr lang="en-GB" altLang="hu-HU" sz="1800" dirty="0">
                <a:latin typeface="Times New Roman" panose="02020603050405020304" pitchFamily="18" charset="0"/>
                <a:cs typeface="Times New Roman" panose="02020603050405020304" pitchFamily="18" charset="0"/>
              </a:rPr>
              <a:t>Finally we use the test set to evaluate the best model from the dev. set</a:t>
            </a:r>
          </a:p>
        </p:txBody>
      </p:sp>
      <p:pic>
        <p:nvPicPr>
          <p:cNvPr id="36867" name="Picture 12" descr="szte_cimer.tif">
            <a:extLst>
              <a:ext uri="{FF2B5EF4-FFF2-40B4-BE49-F238E27FC236}">
                <a16:creationId xmlns:a16="http://schemas.microsoft.com/office/drawing/2014/main" id="{AA1E30F5-A1B7-4DF3-A3A5-4EF915E313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5888"/>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Cím 3">
            <a:extLst>
              <a:ext uri="{FF2B5EF4-FFF2-40B4-BE49-F238E27FC236}">
                <a16:creationId xmlns:a16="http://schemas.microsoft.com/office/drawing/2014/main" id="{1A943B87-285A-4258-9605-EC10EFC027B4}"/>
              </a:ext>
            </a:extLst>
          </p:cNvPr>
          <p:cNvSpPr txBox="1">
            <a:spLocks/>
          </p:cNvSpPr>
          <p:nvPr/>
        </p:nvSpPr>
        <p:spPr bwMode="auto">
          <a:xfrm>
            <a:off x="2862808" y="404664"/>
            <a:ext cx="6300191"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GB" altLang="hu-HU" sz="4400" dirty="0">
                <a:solidFill>
                  <a:schemeClr val="bg1"/>
                </a:solidFill>
                <a:latin typeface="Calibri" panose="020F0502020204030204" pitchFamily="34" charset="0"/>
              </a:rPr>
              <a:t>Choosing metaparameters in practice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A23E8C0-7C47-4C98-8645-1DA5C4B8BCEA}"/>
              </a:ext>
            </a:extLst>
          </p:cNvPr>
          <p:cNvSpPr>
            <a:spLocks noGrp="1"/>
          </p:cNvSpPr>
          <p:nvPr>
            <p:ph type="title"/>
          </p:nvPr>
        </p:nvSpPr>
        <p:spPr>
          <a:xfrm>
            <a:off x="1042988" y="1412875"/>
            <a:ext cx="6769100" cy="1439863"/>
          </a:xfrm>
        </p:spPr>
        <p:txBody>
          <a:bodyPr/>
          <a:lstStyle/>
          <a:p>
            <a:pPr>
              <a:defRPr/>
            </a:pPr>
            <a:r>
              <a:rPr lang="en-GB" dirty="0"/>
              <a:t>Machine Learning Fundamentals</a:t>
            </a:r>
          </a:p>
        </p:txBody>
      </p:sp>
      <p:sp>
        <p:nvSpPr>
          <p:cNvPr id="3" name="Szövegdoboz 2">
            <a:extLst>
              <a:ext uri="{FF2B5EF4-FFF2-40B4-BE49-F238E27FC236}">
                <a16:creationId xmlns:a16="http://schemas.microsoft.com/office/drawing/2014/main" id="{22416BCB-B322-D172-DCA2-9A42B908C097}"/>
              </a:ext>
            </a:extLst>
          </p:cNvPr>
          <p:cNvSpPr txBox="1"/>
          <p:nvPr/>
        </p:nvSpPr>
        <p:spPr>
          <a:xfrm>
            <a:off x="467544" y="6093296"/>
            <a:ext cx="1872208" cy="369332"/>
          </a:xfrm>
          <a:prstGeom prst="rect">
            <a:avLst/>
          </a:prstGeom>
          <a:noFill/>
        </p:spPr>
        <p:txBody>
          <a:bodyPr wrap="square" rtlCol="0">
            <a:spAutoFit/>
          </a:bodyPr>
          <a:lstStyle/>
          <a:p>
            <a:r>
              <a:rPr lang="hu-HU" dirty="0"/>
              <a:t>2022-23-2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1">
            <a:extLst>
              <a:ext uri="{FF2B5EF4-FFF2-40B4-BE49-F238E27FC236}">
                <a16:creationId xmlns:a16="http://schemas.microsoft.com/office/drawing/2014/main" id="{513E8CA4-DA13-4BCF-81ED-A72C6821D63B}"/>
              </a:ext>
            </a:extLst>
          </p:cNvPr>
          <p:cNvSpPr>
            <a:spLocks noGrp="1"/>
          </p:cNvSpPr>
          <p:nvPr>
            <p:ph idx="1"/>
          </p:nvPr>
        </p:nvSpPr>
        <p:spPr>
          <a:xfrm>
            <a:off x="457200" y="1844675"/>
            <a:ext cx="8229600" cy="4479925"/>
          </a:xfrm>
        </p:spPr>
        <p:txBody>
          <a:bodyPr/>
          <a:lstStyle/>
          <a:p>
            <a:pPr eaLnBrk="1" hangingPunct="1"/>
            <a:r>
              <a:rPr lang="en-GB" altLang="hu-HU" sz="2200" dirty="0">
                <a:latin typeface="Times New Roman" panose="02020603050405020304" pitchFamily="18" charset="0"/>
                <a:cs typeface="Times New Roman" panose="02020603050405020304" pitchFamily="18" charset="0"/>
                <a:sym typeface="Wingdings" panose="05000000000000000000" pitchFamily="2" charset="2"/>
              </a:rPr>
              <a:t>Plotting it on a figure:</a:t>
            </a:r>
          </a:p>
          <a:p>
            <a:pPr lvl="1" eaLnBrk="1" hangingPunct="1"/>
            <a:r>
              <a:rPr lang="en-GB" altLang="hu-HU" sz="1800" dirty="0">
                <a:latin typeface="Times New Roman" panose="02020603050405020304" pitchFamily="18" charset="0"/>
                <a:cs typeface="Times New Roman" panose="02020603050405020304" pitchFamily="18" charset="0"/>
              </a:rPr>
              <a:t>We train several times on the training set (with different metaparameters) – we can plot the blue curve</a:t>
            </a: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We evaluate the models on the validation set – red curve</a:t>
            </a:r>
          </a:p>
          <a:p>
            <a:pPr lvl="1" eaLnBrk="1" hangingPunct="1"/>
            <a:r>
              <a:rPr lang="en-GB" altLang="hu-HU" sz="1800" dirty="0">
                <a:latin typeface="Times New Roman" panose="02020603050405020304" pitchFamily="18" charset="0"/>
                <a:cs typeface="Times New Roman" panose="02020603050405020304" pitchFamily="18" charset="0"/>
              </a:rPr>
              <a:t>We only evaluate on the test set with the best model from the val. Set – blue dot</a:t>
            </a:r>
          </a:p>
        </p:txBody>
      </p:sp>
      <p:pic>
        <p:nvPicPr>
          <p:cNvPr id="37891" name="Picture 12" descr="szte_cimer.tif">
            <a:extLst>
              <a:ext uri="{FF2B5EF4-FFF2-40B4-BE49-F238E27FC236}">
                <a16:creationId xmlns:a16="http://schemas.microsoft.com/office/drawing/2014/main" id="{EC020EF4-C2D1-49FF-B57C-E63FBB5195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5888"/>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Cím 3">
            <a:extLst>
              <a:ext uri="{FF2B5EF4-FFF2-40B4-BE49-F238E27FC236}">
                <a16:creationId xmlns:a16="http://schemas.microsoft.com/office/drawing/2014/main" id="{09F3AE06-71D0-466F-A808-6D2B587CA55C}"/>
              </a:ext>
            </a:extLst>
          </p:cNvPr>
          <p:cNvSpPr txBox="1">
            <a:spLocks/>
          </p:cNvSpPr>
          <p:nvPr/>
        </p:nvSpPr>
        <p:spPr bwMode="auto">
          <a:xfrm>
            <a:off x="2299197" y="363538"/>
            <a:ext cx="64085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GB" altLang="hu-HU" sz="4400" dirty="0">
                <a:solidFill>
                  <a:schemeClr val="bg1"/>
                </a:solidFill>
                <a:latin typeface="Calibri" panose="020F0502020204030204" pitchFamily="34" charset="0"/>
              </a:rPr>
              <a:t>Choosing metaparameters in practice (2)</a:t>
            </a:r>
          </a:p>
        </p:txBody>
      </p:sp>
      <p:pic>
        <p:nvPicPr>
          <p:cNvPr id="37893" name="Kép 1">
            <a:extLst>
              <a:ext uri="{FF2B5EF4-FFF2-40B4-BE49-F238E27FC236}">
                <a16:creationId xmlns:a16="http://schemas.microsoft.com/office/drawing/2014/main" id="{D97655A8-D43F-4F7B-AAE8-F909FA89B6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943350"/>
            <a:ext cx="49815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Cím 1">
            <a:extLst>
              <a:ext uri="{FF2B5EF4-FFF2-40B4-BE49-F238E27FC236}">
                <a16:creationId xmlns:a16="http://schemas.microsoft.com/office/drawing/2014/main" id="{887BB4B7-36AF-4A02-BE5A-DAE958EFD09B}"/>
              </a:ext>
            </a:extLst>
          </p:cNvPr>
          <p:cNvSpPr>
            <a:spLocks noGrp="1"/>
          </p:cNvSpPr>
          <p:nvPr>
            <p:ph type="title"/>
          </p:nvPr>
        </p:nvSpPr>
        <p:spPr>
          <a:xfrm>
            <a:off x="1042988" y="1412875"/>
            <a:ext cx="7345362" cy="1439863"/>
          </a:xfrm>
        </p:spPr>
        <p:txBody>
          <a:bodyPr/>
          <a:lstStyle/>
          <a:p>
            <a:r>
              <a:rPr lang="en-GB" altLang="hu-HU" dirty="0">
                <a:solidFill>
                  <a:schemeClr val="bg1"/>
                </a:solidFill>
              </a:rPr>
              <a:t>Thank you for your attention!</a:t>
            </a:r>
          </a:p>
        </p:txBody>
      </p:sp>
      <p:sp>
        <p:nvSpPr>
          <p:cNvPr id="38915" name="Szövegdoboz 6">
            <a:extLst>
              <a:ext uri="{FF2B5EF4-FFF2-40B4-BE49-F238E27FC236}">
                <a16:creationId xmlns:a16="http://schemas.microsoft.com/office/drawing/2014/main" id="{81DBD9E4-DEEC-40F0-B55F-D4C4DF56E0F5}"/>
              </a:ext>
            </a:extLst>
          </p:cNvPr>
          <p:cNvSpPr txBox="1">
            <a:spLocks noChangeArrowheads="1"/>
          </p:cNvSpPr>
          <p:nvPr/>
        </p:nvSpPr>
        <p:spPr bwMode="auto">
          <a:xfrm>
            <a:off x="468313" y="5013325"/>
            <a:ext cx="4633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hu-HU" altLang="hu-HU"/>
              <a:t>A tananyag az EFOP-3.5.1-16-2017-00004 </a:t>
            </a:r>
          </a:p>
          <a:p>
            <a:r>
              <a:rPr lang="hu-HU" altLang="hu-HU"/>
              <a:t>pályázat támogatásával készült.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Content Placeholder 11">
            <a:extLst>
              <a:ext uri="{FF2B5EF4-FFF2-40B4-BE49-F238E27FC236}">
                <a16:creationId xmlns:a16="http://schemas.microsoft.com/office/drawing/2014/main" id="{A94E93A8-DB2E-4C24-8D6B-78F21BBEB5B6}"/>
              </a:ext>
            </a:extLst>
          </p:cNvPr>
          <p:cNvSpPr>
            <a:spLocks noGrp="1"/>
          </p:cNvSpPr>
          <p:nvPr>
            <p:ph idx="1"/>
          </p:nvPr>
        </p:nvSpPr>
        <p:spPr>
          <a:xfrm>
            <a:off x="457200" y="1844675"/>
            <a:ext cx="8229600" cy="4479925"/>
          </a:xfrm>
        </p:spPr>
        <p:txBody>
          <a:bodyPr/>
          <a:lstStyle/>
          <a:p>
            <a:pPr eaLnBrk="1" hangingPunct="1"/>
            <a:r>
              <a:rPr lang="en-GB" altLang="hu-HU" sz="2200" dirty="0">
                <a:latin typeface="Times New Roman" panose="02020603050405020304" pitchFamily="18" charset="0"/>
                <a:cs typeface="Times New Roman" panose="02020603050405020304" pitchFamily="18" charset="0"/>
              </a:rPr>
              <a:t>Goal: Creation of programs that can improve upon their own performance with experience gained during their utilization</a:t>
            </a:r>
          </a:p>
          <a:p>
            <a:pPr eaLnBrk="1" hangingPunct="1"/>
            <a:r>
              <a:rPr lang="en-GB" altLang="hu-HU" sz="2200" dirty="0">
                <a:latin typeface="Times New Roman" panose="02020603050405020304" pitchFamily="18" charset="0"/>
                <a:cs typeface="Times New Roman" panose="02020603050405020304" pitchFamily="18" charset="0"/>
              </a:rPr>
              <a:t>Learning algorithms: algorithms that are able to discover patterns and relationships based on a training set of examples</a:t>
            </a:r>
          </a:p>
          <a:p>
            <a:pPr lvl="1" eaLnBrk="1" hangingPunct="1"/>
            <a:r>
              <a:rPr lang="en-GB" altLang="hu-HU" sz="2000" dirty="0">
                <a:latin typeface="Times New Roman" panose="02020603050405020304" pitchFamily="18" charset="0"/>
                <a:cs typeface="Times New Roman" panose="02020603050405020304" pitchFamily="18" charset="0"/>
              </a:rPr>
              <a:t>1. note: The point is not to memorize the training entities, but to gain the ability to generalize to previously unseen examples</a:t>
            </a:r>
          </a:p>
          <a:p>
            <a:pPr lvl="1" eaLnBrk="1" hangingPunct="1"/>
            <a:r>
              <a:rPr lang="en-GB" altLang="hu-HU" sz="2000" dirty="0">
                <a:latin typeface="Times New Roman" panose="02020603050405020304" pitchFamily="18" charset="0"/>
                <a:cs typeface="Times New Roman" panose="02020603050405020304" pitchFamily="18" charset="0"/>
              </a:rPr>
              <a:t>2. note: the presumed relationship (or rule) is called a „hypothesis”, because we can never be sure that it will work on unknown/new examples</a:t>
            </a:r>
          </a:p>
          <a:p>
            <a:pPr lvl="1" eaLnBrk="1" hangingPunct="1"/>
            <a:r>
              <a:rPr lang="en-GB" altLang="hu-HU" sz="2000" dirty="0">
                <a:latin typeface="Times New Roman" panose="02020603050405020304" pitchFamily="18" charset="0"/>
                <a:cs typeface="Times New Roman" panose="02020603050405020304" pitchFamily="18" charset="0"/>
              </a:rPr>
              <a:t>3. note: the hypothesis can be improved by introducing further examples, new and unseen training entities</a:t>
            </a:r>
          </a:p>
          <a:p>
            <a:pPr lvl="1" eaLnBrk="1" hangingPunct="1">
              <a:buFont typeface="Wingdings 2" panose="05020102010507070707" pitchFamily="18" charset="2"/>
              <a:buNone/>
            </a:pPr>
            <a:endParaRPr lang="en-GB" altLang="hu-HU" sz="20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p:txBody>
      </p:sp>
      <p:pic>
        <p:nvPicPr>
          <p:cNvPr id="20483" name="Picture 12" descr="szte_cimer.tif">
            <a:extLst>
              <a:ext uri="{FF2B5EF4-FFF2-40B4-BE49-F238E27FC236}">
                <a16:creationId xmlns:a16="http://schemas.microsoft.com/office/drawing/2014/main" id="{A00493A2-575B-4E21-A232-8B0A0AE23C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7475"/>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Cím 3">
            <a:extLst>
              <a:ext uri="{FF2B5EF4-FFF2-40B4-BE49-F238E27FC236}">
                <a16:creationId xmlns:a16="http://schemas.microsoft.com/office/drawing/2014/main" id="{14AF2C93-60E3-4F3B-B9B4-613CEE15BC7C}"/>
              </a:ext>
            </a:extLst>
          </p:cNvPr>
          <p:cNvSpPr txBox="1">
            <a:spLocks/>
          </p:cNvSpPr>
          <p:nvPr/>
        </p:nvSpPr>
        <p:spPr bwMode="auto">
          <a:xfrm>
            <a:off x="1259633" y="117475"/>
            <a:ext cx="788436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GB" altLang="hu-HU" sz="5000" dirty="0">
                <a:solidFill>
                  <a:schemeClr val="bg1"/>
                </a:solidFill>
                <a:latin typeface="Calibri" panose="020F0502020204030204" pitchFamily="34" charset="0"/>
              </a:rPr>
              <a:t>The goal of machine learning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1">
            <a:extLst>
              <a:ext uri="{FF2B5EF4-FFF2-40B4-BE49-F238E27FC236}">
                <a16:creationId xmlns:a16="http://schemas.microsoft.com/office/drawing/2014/main" id="{8D69893D-A951-4132-8A1A-454ADE34DE48}"/>
              </a:ext>
            </a:extLst>
          </p:cNvPr>
          <p:cNvSpPr>
            <a:spLocks noGrp="1"/>
          </p:cNvSpPr>
          <p:nvPr>
            <p:ph idx="1"/>
          </p:nvPr>
        </p:nvSpPr>
        <p:spPr>
          <a:xfrm>
            <a:off x="457200" y="1844675"/>
            <a:ext cx="8229600" cy="4479925"/>
          </a:xfrm>
        </p:spPr>
        <p:txBody>
          <a:bodyPr/>
          <a:lstStyle/>
          <a:p>
            <a:pPr eaLnBrk="1" hangingPunct="1"/>
            <a:r>
              <a:rPr lang="en-GB" altLang="hu-HU" sz="2200" dirty="0">
                <a:latin typeface="Times New Roman" panose="02020603050405020304" pitchFamily="18" charset="0"/>
                <a:cs typeface="Times New Roman" panose="02020603050405020304" pitchFamily="18" charset="0"/>
              </a:rPr>
              <a:t>Supervised learning: for every learning example, the expected output is known</a:t>
            </a:r>
          </a:p>
          <a:p>
            <a:pPr lvl="1" eaLnBrk="1" hangingPunct="1"/>
            <a:r>
              <a:rPr lang="en-GB" altLang="hu-HU" sz="2000" dirty="0">
                <a:latin typeface="Times New Roman" panose="02020603050405020304" pitchFamily="18" charset="0"/>
                <a:cs typeface="Times New Roman" panose="02020603050405020304" pitchFamily="18" charset="0"/>
              </a:rPr>
              <a:t>Typical task: classification</a:t>
            </a:r>
          </a:p>
          <a:p>
            <a:pPr lvl="1" eaLnBrk="1" hangingPunct="1"/>
            <a:r>
              <a:rPr lang="en-GB" altLang="hu-HU" sz="2000" dirty="0">
                <a:latin typeface="Times New Roman" panose="02020603050405020304" pitchFamily="18" charset="0"/>
                <a:cs typeface="Times New Roman" panose="02020603050405020304" pitchFamily="18" charset="0"/>
              </a:rPr>
              <a:t>Example: character recognition</a:t>
            </a:r>
          </a:p>
          <a:p>
            <a:pPr lvl="1" eaLnBrk="1" hangingPunct="1"/>
            <a:r>
              <a:rPr lang="en-GB" altLang="hu-HU" sz="2000" dirty="0">
                <a:latin typeface="Times New Roman" panose="02020603050405020304" pitchFamily="18" charset="0"/>
                <a:cs typeface="Times New Roman" panose="02020603050405020304" pitchFamily="18" charset="0"/>
              </a:rPr>
              <a:t>Input: images depicting characters</a:t>
            </a:r>
          </a:p>
          <a:p>
            <a:pPr lvl="1" eaLnBrk="1" hangingPunct="1"/>
            <a:r>
              <a:rPr lang="en-GB" altLang="hu-HU" sz="2000" dirty="0">
                <a:latin typeface="Times New Roman" panose="02020603050405020304" pitchFamily="18" charset="0"/>
                <a:cs typeface="Times New Roman" panose="02020603050405020304" pitchFamily="18" charset="0"/>
              </a:rPr>
              <a:t>Output: (this is the task of the machine) which letter is in the image?</a:t>
            </a:r>
            <a:endParaRPr lang="en-GB" altLang="hu-HU" sz="2200" dirty="0">
              <a:latin typeface="Times New Roman" panose="02020603050405020304" pitchFamily="18" charset="0"/>
              <a:cs typeface="Times New Roman" panose="02020603050405020304" pitchFamily="18" charset="0"/>
            </a:endParaRPr>
          </a:p>
          <a:p>
            <a:pPr lvl="1" eaLnBrk="1" hangingPunct="1"/>
            <a:r>
              <a:rPr lang="en-GB" altLang="hu-HU" sz="2000" dirty="0">
                <a:latin typeface="Times New Roman" panose="02020603050405020304" pitchFamily="18" charset="0"/>
                <a:cs typeface="Times New Roman" panose="02020603050405020304" pitchFamily="18" charset="0"/>
              </a:rPr>
              <a:t>In the case of supervised learning, for every element of the training set, the expected output is also given (which letter is shown on the image)</a:t>
            </a:r>
          </a:p>
          <a:p>
            <a:pPr eaLnBrk="1" hangingPunct="1"/>
            <a:r>
              <a:rPr lang="en-GB" altLang="hu-HU" sz="2200" dirty="0">
                <a:latin typeface="Times New Roman" panose="02020603050405020304" pitchFamily="18" charset="0"/>
                <a:cs typeface="Times New Roman" panose="02020603050405020304" pitchFamily="18" charset="0"/>
              </a:rPr>
              <a:t>Unsupervised learning: the machine needs to figure out the number of classes by itself automatically, e.g.,</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based on some measure of similarity</a:t>
            </a:r>
          </a:p>
          <a:p>
            <a:pPr lvl="1" eaLnBrk="1" hangingPunct="1"/>
            <a:r>
              <a:rPr lang="en-GB" altLang="hu-HU" sz="2000" dirty="0">
                <a:latin typeface="Times New Roman" panose="02020603050405020304" pitchFamily="18" charset="0"/>
                <a:cs typeface="Times New Roman" panose="02020603050405020304" pitchFamily="18" charset="0"/>
              </a:rPr>
              <a:t>Typical task: clustering</a:t>
            </a:r>
            <a:endParaRPr lang="en-GB" altLang="hu-HU" sz="17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p:txBody>
      </p:sp>
      <p:pic>
        <p:nvPicPr>
          <p:cNvPr id="21507" name="Picture 12" descr="szte_cimer.tif">
            <a:extLst>
              <a:ext uri="{FF2B5EF4-FFF2-40B4-BE49-F238E27FC236}">
                <a16:creationId xmlns:a16="http://schemas.microsoft.com/office/drawing/2014/main" id="{D6283B44-D50C-47A1-8792-D3CA5136CD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7475"/>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Cím 3">
            <a:extLst>
              <a:ext uri="{FF2B5EF4-FFF2-40B4-BE49-F238E27FC236}">
                <a16:creationId xmlns:a16="http://schemas.microsoft.com/office/drawing/2014/main" id="{E880C5D3-4C8D-4CE0-AA4E-060B2482D0C9}"/>
              </a:ext>
            </a:extLst>
          </p:cNvPr>
          <p:cNvSpPr txBox="1">
            <a:spLocks/>
          </p:cNvSpPr>
          <p:nvPr/>
        </p:nvSpPr>
        <p:spPr bwMode="auto">
          <a:xfrm>
            <a:off x="1403350" y="117475"/>
            <a:ext cx="7416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GB" altLang="hu-HU" sz="4400" dirty="0">
                <a:solidFill>
                  <a:schemeClr val="bg1"/>
                </a:solidFill>
                <a:latin typeface="Calibri" panose="020F0502020204030204" pitchFamily="34" charset="0"/>
              </a:rPr>
              <a:t>Types of machine learning tasks</a:t>
            </a:r>
          </a:p>
        </p:txBody>
      </p:sp>
      <p:pic>
        <p:nvPicPr>
          <p:cNvPr id="21509" name="Kép 1">
            <a:extLst>
              <a:ext uri="{FF2B5EF4-FFF2-40B4-BE49-F238E27FC236}">
                <a16:creationId xmlns:a16="http://schemas.microsoft.com/office/drawing/2014/main" id="{DEC47600-0A0B-4BCC-B9A1-5421F64FC5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5157788"/>
            <a:ext cx="2955925"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Kép 2">
            <a:extLst>
              <a:ext uri="{FF2B5EF4-FFF2-40B4-BE49-F238E27FC236}">
                <a16:creationId xmlns:a16="http://schemas.microsoft.com/office/drawing/2014/main" id="{9CA751EA-E49D-44F3-818E-22E15005FC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312194"/>
            <a:ext cx="37433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1">
            <a:extLst>
              <a:ext uri="{FF2B5EF4-FFF2-40B4-BE49-F238E27FC236}">
                <a16:creationId xmlns:a16="http://schemas.microsoft.com/office/drawing/2014/main" id="{18D21B57-C017-42B6-ACC9-9AB9FEBA530E}"/>
              </a:ext>
            </a:extLst>
          </p:cNvPr>
          <p:cNvSpPr>
            <a:spLocks noGrp="1"/>
          </p:cNvSpPr>
          <p:nvPr>
            <p:ph idx="1"/>
          </p:nvPr>
        </p:nvSpPr>
        <p:spPr>
          <a:xfrm>
            <a:off x="137575" y="1196752"/>
            <a:ext cx="8868850" cy="5805264"/>
          </a:xfrm>
        </p:spPr>
        <p:txBody>
          <a:bodyPr/>
          <a:lstStyle/>
          <a:p>
            <a:pPr eaLnBrk="1" hangingPunct="1">
              <a:defRPr/>
            </a:pPr>
            <a:r>
              <a:rPr lang="en-GB" altLang="hu-HU" sz="2200" dirty="0">
                <a:latin typeface="Times New Roman" panose="02020603050405020304" pitchFamily="18" charset="0"/>
                <a:cs typeface="Times New Roman" panose="02020603050405020304" pitchFamily="18" charset="0"/>
              </a:rPr>
              <a:t>Neural networks were originally developed to solve classification problems, thus to provided an output of fixed size to the corresponding input (of fixed size also)</a:t>
            </a:r>
          </a:p>
          <a:p>
            <a:pPr eaLnBrk="1" hangingPunct="1">
              <a:defRPr/>
            </a:pPr>
            <a:r>
              <a:rPr lang="en-GB" altLang="hu-HU" sz="2200" dirty="0">
                <a:latin typeface="Times New Roman" panose="02020603050405020304" pitchFamily="18" charset="0"/>
                <a:cs typeface="Times New Roman" panose="02020603050405020304" pitchFamily="18" charset="0"/>
              </a:rPr>
              <a:t>There are other, important, special task types, that do not necessarily fit into this classical problem description, e.g.,</a:t>
            </a:r>
          </a:p>
          <a:p>
            <a:pPr eaLnBrk="1" hangingPunct="1">
              <a:defRPr/>
            </a:pPr>
            <a:r>
              <a:rPr lang="en-GB" altLang="hu-HU" sz="2200" dirty="0">
                <a:latin typeface="Times New Roman" panose="02020603050405020304" pitchFamily="18" charset="0"/>
                <a:cs typeface="Times New Roman" panose="02020603050405020304" pitchFamily="18" charset="0"/>
              </a:rPr>
              <a:t>Modelling time series data (temporal </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processes)</a:t>
            </a:r>
          </a:p>
          <a:p>
            <a:pPr lvl="1" eaLnBrk="1" hangingPunct="1">
              <a:defRPr/>
            </a:pPr>
            <a:r>
              <a:rPr lang="en-GB" altLang="hu-HU" sz="2000" dirty="0">
                <a:latin typeface="Times New Roman" panose="02020603050405020304" pitchFamily="18" charset="0"/>
                <a:cs typeface="Times New Roman" panose="02020603050405020304" pitchFamily="18" charset="0"/>
              </a:rPr>
              <a:t>The current output depends (can depend)</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on the previous input, e.g., video</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recognition, speech recognition,</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prediction of stock market</a:t>
            </a:r>
          </a:p>
          <a:p>
            <a:pPr marL="273050" lvl="1" indent="-273050" eaLnBrk="1" hangingPunct="1">
              <a:buClr>
                <a:srgbClr val="0BD0D9"/>
              </a:buClr>
              <a:buSzPct val="95000"/>
              <a:defRPr/>
            </a:pPr>
            <a:r>
              <a:rPr lang="en-GB" altLang="hu-HU" sz="2200" dirty="0">
                <a:latin typeface="Times New Roman" panose="02020603050405020304" pitchFamily="18" charset="0"/>
                <a:cs typeface="Times New Roman" panose="02020603050405020304" pitchFamily="18" charset="0"/>
              </a:rPr>
              <a:t>Sequence</a:t>
            </a:r>
            <a:r>
              <a:rPr lang="en-GB" altLang="hu-HU" sz="2200" dirty="0">
                <a:latin typeface="Times New Roman" panose="02020603050405020304" pitchFamily="18" charset="0"/>
                <a:cs typeface="Times New Roman" panose="02020603050405020304" pitchFamily="18" charset="0"/>
                <a:sym typeface="Wingdings" panose="05000000000000000000" pitchFamily="2" charset="2"/>
              </a:rPr>
              <a:t> sequence </a:t>
            </a:r>
            <a:r>
              <a:rPr lang="en-GB" altLang="hu-HU" sz="2200" dirty="0" err="1">
                <a:latin typeface="Times New Roman" panose="02020603050405020304" pitchFamily="18" charset="0"/>
                <a:cs typeface="Times New Roman" panose="02020603050405020304" pitchFamily="18" charset="0"/>
                <a:sym typeface="Wingdings" panose="05000000000000000000" pitchFamily="2" charset="2"/>
              </a:rPr>
              <a:t>modeling</a:t>
            </a:r>
            <a:r>
              <a:rPr lang="en-GB" altLang="hu-HU" sz="2200" dirty="0">
                <a:latin typeface="Times New Roman" panose="02020603050405020304" pitchFamily="18" charset="0"/>
                <a:cs typeface="Times New Roman" panose="02020603050405020304" pitchFamily="18" charset="0"/>
                <a:sym typeface="Wingdings" panose="05000000000000000000" pitchFamily="2" charset="2"/>
              </a:rPr>
              <a:t>:</a:t>
            </a:r>
            <a:br>
              <a:rPr lang="en-GB" altLang="hu-HU" sz="2200" dirty="0">
                <a:latin typeface="Times New Roman" panose="02020603050405020304" pitchFamily="18" charset="0"/>
                <a:cs typeface="Times New Roman" panose="02020603050405020304" pitchFamily="18" charset="0"/>
                <a:sym typeface="Wingdings" panose="05000000000000000000" pitchFamily="2" charset="2"/>
              </a:rPr>
            </a:br>
            <a:r>
              <a:rPr lang="en-GB" altLang="hu-HU" sz="2200" dirty="0">
                <a:latin typeface="Times New Roman" panose="02020603050405020304" pitchFamily="18" charset="0"/>
                <a:cs typeface="Times New Roman" panose="02020603050405020304" pitchFamily="18" charset="0"/>
                <a:sym typeface="Wingdings" panose="05000000000000000000" pitchFamily="2" charset="2"/>
              </a:rPr>
              <a:t>machine translation</a:t>
            </a:r>
          </a:p>
          <a:p>
            <a:pPr lvl="1" eaLnBrk="1" hangingPunct="1">
              <a:buClr>
                <a:srgbClr val="0F6FC6"/>
              </a:buClr>
              <a:defRPr/>
            </a:pPr>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The length of the sequence is not fixed</a:t>
            </a:r>
          </a:p>
          <a:p>
            <a:pPr lvl="1" eaLnBrk="1" hangingPunct="1">
              <a:buClr>
                <a:srgbClr val="0F6FC6"/>
              </a:buClr>
              <a:defRPr/>
            </a:pPr>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The size of the input-output can differ</a:t>
            </a:r>
          </a:p>
          <a:p>
            <a:pPr lvl="1" eaLnBrk="1" hangingPunct="1">
              <a:buClr>
                <a:srgbClr val="0F6FC6"/>
              </a:buClr>
              <a:defRPr/>
            </a:pPr>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There are no unambiguous (obvious) word-word pairs, the order can be mixed</a:t>
            </a:r>
          </a:p>
          <a:p>
            <a:pPr eaLnBrk="1" hangingPunct="1">
              <a:defRPr/>
            </a:pPr>
            <a:endParaRPr lang="en-GB" altLang="hu-HU" sz="2200" dirty="0">
              <a:latin typeface="Times New Roman" panose="02020603050405020304" pitchFamily="18" charset="0"/>
              <a:cs typeface="Times New Roman" panose="02020603050405020304" pitchFamily="18" charset="0"/>
            </a:endParaRPr>
          </a:p>
          <a:p>
            <a:pPr lvl="1" eaLnBrk="1" hangingPunct="1">
              <a:defRPr/>
            </a:pPr>
            <a:endParaRPr lang="en-GB" altLang="hu-HU" sz="2000" dirty="0">
              <a:latin typeface="Times New Roman" panose="02020603050405020304" pitchFamily="18" charset="0"/>
              <a:cs typeface="Times New Roman" panose="02020603050405020304" pitchFamily="18" charset="0"/>
            </a:endParaRPr>
          </a:p>
        </p:txBody>
      </p:sp>
      <p:pic>
        <p:nvPicPr>
          <p:cNvPr id="22531" name="Picture 12" descr="szte_cimer.tif">
            <a:extLst>
              <a:ext uri="{FF2B5EF4-FFF2-40B4-BE49-F238E27FC236}">
                <a16:creationId xmlns:a16="http://schemas.microsoft.com/office/drawing/2014/main" id="{39534928-D05C-46C4-9858-C1A548C45F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7475"/>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Cím 3">
            <a:extLst>
              <a:ext uri="{FF2B5EF4-FFF2-40B4-BE49-F238E27FC236}">
                <a16:creationId xmlns:a16="http://schemas.microsoft.com/office/drawing/2014/main" id="{EBFDFC4F-5BF6-4839-AA0E-45355F40C492}"/>
              </a:ext>
            </a:extLst>
          </p:cNvPr>
          <p:cNvSpPr txBox="1">
            <a:spLocks/>
          </p:cNvSpPr>
          <p:nvPr/>
        </p:nvSpPr>
        <p:spPr bwMode="auto">
          <a:xfrm>
            <a:off x="1403350" y="117475"/>
            <a:ext cx="71294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GB" altLang="hu-HU" sz="5000" dirty="0">
                <a:solidFill>
                  <a:schemeClr val="bg1"/>
                </a:solidFill>
                <a:latin typeface="Calibri" panose="020F0502020204030204" pitchFamily="34" charset="0"/>
              </a:rPr>
              <a:t>Task types (2)</a:t>
            </a:r>
          </a:p>
        </p:txBody>
      </p:sp>
      <p:pic>
        <p:nvPicPr>
          <p:cNvPr id="22533" name="Kép 3">
            <a:extLst>
              <a:ext uri="{FF2B5EF4-FFF2-40B4-BE49-F238E27FC236}">
                <a16:creationId xmlns:a16="http://schemas.microsoft.com/office/drawing/2014/main" id="{C284308F-9071-40E7-AF66-62E37879BD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9575" y="4341118"/>
            <a:ext cx="400685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Kép 4">
            <a:extLst>
              <a:ext uri="{FF2B5EF4-FFF2-40B4-BE49-F238E27FC236}">
                <a16:creationId xmlns:a16="http://schemas.microsoft.com/office/drawing/2014/main" id="{A3EF7799-5240-4386-A968-211FC5F77D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53675" y="2852936"/>
            <a:ext cx="29527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1">
            <a:extLst>
              <a:ext uri="{FF2B5EF4-FFF2-40B4-BE49-F238E27FC236}">
                <a16:creationId xmlns:a16="http://schemas.microsoft.com/office/drawing/2014/main" id="{E7BC252D-1496-4D49-BC5F-A2831B6422F3}"/>
              </a:ext>
            </a:extLst>
          </p:cNvPr>
          <p:cNvSpPr>
            <a:spLocks noGrp="1"/>
          </p:cNvSpPr>
          <p:nvPr>
            <p:ph idx="1"/>
          </p:nvPr>
        </p:nvSpPr>
        <p:spPr>
          <a:xfrm>
            <a:off x="457200" y="1844675"/>
            <a:ext cx="8229600" cy="4479925"/>
          </a:xfrm>
        </p:spPr>
        <p:txBody>
          <a:bodyPr/>
          <a:lstStyle/>
          <a:p>
            <a:pPr eaLnBrk="1" hangingPunct="1"/>
            <a:r>
              <a:rPr lang="en-GB" altLang="hu-HU" sz="2200" dirty="0">
                <a:latin typeface="Times New Roman" panose="02020603050405020304" pitchFamily="18" charset="0"/>
                <a:cs typeface="Times New Roman" panose="02020603050405020304" pitchFamily="18" charset="0"/>
              </a:rPr>
              <a:t>Reinforcement Learning</a:t>
            </a:r>
          </a:p>
          <a:p>
            <a:pPr lvl="1" eaLnBrk="1" hangingPunct="1"/>
            <a:r>
              <a:rPr lang="en-GB" altLang="hu-HU" sz="2000" dirty="0">
                <a:latin typeface="Times New Roman" panose="02020603050405020304" pitchFamily="18" charset="0"/>
                <a:cs typeface="Times New Roman" panose="02020603050405020304" pitchFamily="18" charset="0"/>
              </a:rPr>
              <a:t>For example: creating artificial „organisms”</a:t>
            </a:r>
          </a:p>
          <a:p>
            <a:pPr lvl="1" eaLnBrk="1" hangingPunct="1"/>
            <a:r>
              <a:rPr lang="en-GB" altLang="hu-HU" sz="2000" dirty="0">
                <a:latin typeface="Times New Roman" panose="02020603050405020304" pitchFamily="18" charset="0"/>
                <a:cs typeface="Times New Roman" panose="02020603050405020304" pitchFamily="18" charset="0"/>
              </a:rPr>
              <a:t>It interacts with its surroundings, gathers experiences and reacts to those</a:t>
            </a:r>
          </a:p>
          <a:p>
            <a:pPr lvl="1" eaLnBrk="1" hangingPunct="1"/>
            <a:r>
              <a:rPr lang="en-GB" altLang="hu-HU" sz="2000" dirty="0">
                <a:latin typeface="Times New Roman" panose="02020603050405020304" pitchFamily="18" charset="0"/>
                <a:cs typeface="Times New Roman" panose="02020603050405020304" pitchFamily="18" charset="0"/>
              </a:rPr>
              <a:t>Unlike classification, there are no labels for each and every event, only a long term goal (e.g., survive as long as possible)</a:t>
            </a:r>
          </a:p>
          <a:p>
            <a:pPr lvl="1" eaLnBrk="1" hangingPunct="1"/>
            <a:r>
              <a:rPr lang="en-GB" altLang="hu-HU" sz="2000" dirty="0">
                <a:latin typeface="Times New Roman" panose="02020603050405020304" pitchFamily="18" charset="0"/>
                <a:cs typeface="Times New Roman" panose="02020603050405020304" pitchFamily="18" charset="0"/>
              </a:rPr>
              <a:t>Real world example: learn to play chess (or go)</a:t>
            </a:r>
          </a:p>
          <a:p>
            <a:pPr lvl="1" eaLnBrk="1" hangingPunct="1"/>
            <a:r>
              <a:rPr lang="en-GB" altLang="hu-HU" sz="2000" dirty="0">
                <a:latin typeface="Times New Roman" panose="02020603050405020304" pitchFamily="18" charset="0"/>
                <a:cs typeface="Times New Roman" panose="02020603050405020304" pitchFamily="18" charset="0"/>
              </a:rPr>
              <a:t>Objective: win the match, the individual moves cannot be classified simply as a good or bad move</a:t>
            </a:r>
          </a:p>
          <a:p>
            <a:pPr eaLnBrk="1" hangingPunct="1"/>
            <a:r>
              <a:rPr lang="en-GB" altLang="hu-HU" sz="2200" dirty="0">
                <a:latin typeface="Times New Roman" panose="02020603050405020304" pitchFamily="18" charset="0"/>
                <a:cs typeface="Times New Roman" panose="02020603050405020304" pitchFamily="18" charset="0"/>
              </a:rPr>
              <a:t>Summary: artificial neural network models were fundamentally implemented to solve classification problems, but recently many attempts were made to use them for different, more complex tasks (combined with other algorithms or just by itself)</a:t>
            </a:r>
          </a:p>
          <a:p>
            <a:pPr lvl="1" eaLnBrk="1" hangingPunct="1"/>
            <a:endParaRPr lang="en-GB" altLang="hu-HU" sz="2000" dirty="0">
              <a:latin typeface="Times New Roman" panose="02020603050405020304" pitchFamily="18" charset="0"/>
              <a:cs typeface="Times New Roman" panose="02020603050405020304" pitchFamily="18" charset="0"/>
            </a:endParaRPr>
          </a:p>
        </p:txBody>
      </p:sp>
      <p:pic>
        <p:nvPicPr>
          <p:cNvPr id="23555" name="Picture 12" descr="szte_cimer.tif">
            <a:extLst>
              <a:ext uri="{FF2B5EF4-FFF2-40B4-BE49-F238E27FC236}">
                <a16:creationId xmlns:a16="http://schemas.microsoft.com/office/drawing/2014/main" id="{FC918B1E-CF4F-4AD0-97FC-CDEFB496B4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7475"/>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Cím 3">
            <a:extLst>
              <a:ext uri="{FF2B5EF4-FFF2-40B4-BE49-F238E27FC236}">
                <a16:creationId xmlns:a16="http://schemas.microsoft.com/office/drawing/2014/main" id="{DB802F4E-2119-47C0-895D-933D33D25278}"/>
              </a:ext>
            </a:extLst>
          </p:cNvPr>
          <p:cNvSpPr txBox="1">
            <a:spLocks/>
          </p:cNvSpPr>
          <p:nvPr/>
        </p:nvSpPr>
        <p:spPr bwMode="auto">
          <a:xfrm>
            <a:off x="1403350" y="117475"/>
            <a:ext cx="71294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GB" altLang="hu-HU" sz="5000" dirty="0">
                <a:solidFill>
                  <a:schemeClr val="bg1"/>
                </a:solidFill>
                <a:latin typeface="Calibri" panose="020F0502020204030204" pitchFamily="34" charset="0"/>
              </a:rPr>
              <a:t>Task types (3)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Content Placeholder 11">
            <a:extLst>
              <a:ext uri="{FF2B5EF4-FFF2-40B4-BE49-F238E27FC236}">
                <a16:creationId xmlns:a16="http://schemas.microsoft.com/office/drawing/2014/main" id="{DAC0EDE2-A700-47D2-B584-68ADB755CB67}"/>
              </a:ext>
            </a:extLst>
          </p:cNvPr>
          <p:cNvSpPr>
            <a:spLocks noGrp="1"/>
          </p:cNvSpPr>
          <p:nvPr>
            <p:ph idx="1"/>
          </p:nvPr>
        </p:nvSpPr>
        <p:spPr>
          <a:xfrm>
            <a:off x="457200" y="1844675"/>
            <a:ext cx="8229600" cy="4479925"/>
          </a:xfrm>
        </p:spPr>
        <p:txBody>
          <a:bodyPr/>
          <a:lstStyle/>
          <a:p>
            <a:pPr eaLnBrk="1" hangingPunct="1"/>
            <a:r>
              <a:rPr lang="en-GB" altLang="hu-HU" sz="2200" dirty="0">
                <a:latin typeface="Times New Roman" panose="02020603050405020304" pitchFamily="18" charset="0"/>
                <a:cs typeface="Times New Roman" panose="02020603050405020304" pitchFamily="18" charset="0"/>
              </a:rPr>
              <a:t>The most common machine learning problem</a:t>
            </a:r>
          </a:p>
          <a:p>
            <a:pPr eaLnBrk="1" hangingPunct="1"/>
            <a:r>
              <a:rPr lang="en-GB" altLang="hu-HU" sz="2200" dirty="0">
                <a:latin typeface="Times New Roman" panose="02020603050405020304" pitchFamily="18" charset="0"/>
                <a:cs typeface="Times New Roman" panose="02020603050405020304" pitchFamily="18" charset="0"/>
              </a:rPr>
              <a:t>Goal: to sort objects (entities) into one of the predefined c</a:t>
            </a:r>
            <a:r>
              <a:rPr lang="en-GB" altLang="hu-HU" sz="2200" baseline="-25000" dirty="0">
                <a:latin typeface="Times New Roman" panose="02020603050405020304" pitchFamily="18" charset="0"/>
                <a:cs typeface="Times New Roman" panose="02020603050405020304" pitchFamily="18" charset="0"/>
              </a:rPr>
              <a:t>1</a:t>
            </a:r>
            <a:r>
              <a:rPr lang="en-GB" altLang="hu-HU" sz="2200" dirty="0">
                <a:latin typeface="Times New Roman" panose="02020603050405020304" pitchFamily="18" charset="0"/>
                <a:cs typeface="Times New Roman" panose="02020603050405020304" pitchFamily="18" charset="0"/>
              </a:rPr>
              <a:t>,…,</a:t>
            </a:r>
            <a:r>
              <a:rPr lang="en-GB" altLang="hu-HU" sz="2200" dirty="0" err="1">
                <a:latin typeface="Times New Roman" panose="02020603050405020304" pitchFamily="18" charset="0"/>
                <a:cs typeface="Times New Roman" panose="02020603050405020304" pitchFamily="18" charset="0"/>
              </a:rPr>
              <a:t>c</a:t>
            </a:r>
            <a:r>
              <a:rPr lang="en-GB" altLang="hu-HU" sz="2200" baseline="-25000" dirty="0" err="1">
                <a:latin typeface="Times New Roman" panose="02020603050405020304" pitchFamily="18" charset="0"/>
                <a:cs typeface="Times New Roman" panose="02020603050405020304" pitchFamily="18" charset="0"/>
              </a:rPr>
              <a:t>M</a:t>
            </a:r>
            <a:r>
              <a:rPr lang="en-GB" altLang="hu-HU" sz="2200" dirty="0">
                <a:latin typeface="Times New Roman" panose="02020603050405020304" pitchFamily="18" charset="0"/>
                <a:cs typeface="Times New Roman" panose="02020603050405020304" pitchFamily="18" charset="0"/>
              </a:rPr>
              <a:t> classes</a:t>
            </a:r>
          </a:p>
          <a:p>
            <a:pPr eaLnBrk="1" hangingPunct="1"/>
            <a:r>
              <a:rPr lang="en-GB" altLang="hu-HU" sz="2200" dirty="0">
                <a:latin typeface="Times New Roman" panose="02020603050405020304" pitchFamily="18" charset="0"/>
                <a:cs typeface="Times New Roman" panose="02020603050405020304" pitchFamily="18" charset="0"/>
              </a:rPr>
              <a:t>Input: a vector (of fixed size) containing data from some measurements</a:t>
            </a:r>
          </a:p>
          <a:p>
            <a:pPr lvl="1" eaLnBrk="1" hangingPunct="1"/>
            <a:r>
              <a:rPr lang="en-GB" altLang="hu-HU" sz="2000" dirty="0">
                <a:latin typeface="Times New Roman" panose="02020603050405020304" pitchFamily="18" charset="0"/>
                <a:cs typeface="Times New Roman" panose="02020603050405020304" pitchFamily="18" charset="0"/>
              </a:rPr>
              <a:t>Feature vector, attributes</a:t>
            </a:r>
          </a:p>
          <a:p>
            <a:pPr eaLnBrk="1" hangingPunct="1"/>
            <a:r>
              <a:rPr lang="en-GB" altLang="hu-HU" sz="2200" dirty="0">
                <a:latin typeface="Times New Roman" panose="02020603050405020304" pitchFamily="18" charset="0"/>
                <a:cs typeface="Times New Roman" panose="02020603050405020304" pitchFamily="18" charset="0"/>
              </a:rPr>
              <a:t>Set of train examples: a set containing pairs (a feature vector and the corresponding class label)</a:t>
            </a:r>
          </a:p>
          <a:p>
            <a:pPr lvl="1" eaLnBrk="1" hangingPunct="1"/>
            <a:r>
              <a:rPr lang="en-GB" altLang="hu-HU" sz="2000" dirty="0">
                <a:latin typeface="Times New Roman" panose="02020603050405020304" pitchFamily="18" charset="0"/>
                <a:cs typeface="Times New Roman" panose="02020603050405020304" pitchFamily="18" charset="0"/>
              </a:rPr>
              <a:t>Example: does the patient suffer from the common flu (influenza)?</a:t>
            </a:r>
          </a:p>
          <a:p>
            <a:pPr lvl="3" eaLnBrk="1" hangingPunct="1">
              <a:buFont typeface="Wingdings 2" panose="05020102010507070707" pitchFamily="18" charset="2"/>
              <a:buNone/>
            </a:pPr>
            <a:r>
              <a:rPr lang="en-GB" altLang="hu-HU" sz="1600" dirty="0">
                <a:solidFill>
                  <a:srgbClr val="FF0000"/>
                </a:solidFill>
                <a:latin typeface="Times New Roman" panose="02020603050405020304" pitchFamily="18" charset="0"/>
                <a:cs typeface="Times New Roman" panose="02020603050405020304" pitchFamily="18" charset="0"/>
              </a:rPr>
              <a:t> 		        F  e  a  t  u  r  e     v  e  c  t  o  r	Class label (Y/N)</a:t>
            </a:r>
          </a:p>
          <a:p>
            <a:pPr eaLnBrk="1" hangingPunct="1"/>
            <a:endParaRPr lang="en-GB" altLang="hu-HU" sz="22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p:txBody>
      </p:sp>
      <p:pic>
        <p:nvPicPr>
          <p:cNvPr id="24579" name="Picture 12" descr="szte_cimer.tif">
            <a:extLst>
              <a:ext uri="{FF2B5EF4-FFF2-40B4-BE49-F238E27FC236}">
                <a16:creationId xmlns:a16="http://schemas.microsoft.com/office/drawing/2014/main" id="{5478C0EF-7C5C-4F20-A6E9-0048BED413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áblázat 4">
            <a:extLst>
              <a:ext uri="{FF2B5EF4-FFF2-40B4-BE49-F238E27FC236}">
                <a16:creationId xmlns:a16="http://schemas.microsoft.com/office/drawing/2014/main" id="{CEE0B038-A600-41EB-B3C8-2692C5DB9751}"/>
              </a:ext>
            </a:extLst>
          </p:cNvPr>
          <p:cNvGraphicFramePr>
            <a:graphicFrameLocks noGrp="1"/>
          </p:cNvGraphicFramePr>
          <p:nvPr>
            <p:extLst>
              <p:ext uri="{D42A27DB-BD31-4B8C-83A1-F6EECF244321}">
                <p14:modId xmlns:p14="http://schemas.microsoft.com/office/powerpoint/2010/main" val="922218170"/>
              </p:ext>
            </p:extLst>
          </p:nvPr>
        </p:nvGraphicFramePr>
        <p:xfrm>
          <a:off x="2339752" y="5643245"/>
          <a:ext cx="5276850" cy="1097280"/>
        </p:xfrm>
        <a:graphic>
          <a:graphicData uri="http://schemas.openxmlformats.org/drawingml/2006/table">
            <a:tbl>
              <a:tblPr/>
              <a:tblGrid>
                <a:gridCol w="1174115">
                  <a:extLst>
                    <a:ext uri="{9D8B030D-6E8A-4147-A177-3AD203B41FA5}">
                      <a16:colId xmlns:a16="http://schemas.microsoft.com/office/drawing/2014/main" val="20000"/>
                    </a:ext>
                  </a:extLst>
                </a:gridCol>
                <a:gridCol w="1397635">
                  <a:extLst>
                    <a:ext uri="{9D8B030D-6E8A-4147-A177-3AD203B41FA5}">
                      <a16:colId xmlns:a16="http://schemas.microsoft.com/office/drawing/2014/main" val="20001"/>
                    </a:ext>
                  </a:extLst>
                </a:gridCol>
                <a:gridCol w="1442720">
                  <a:extLst>
                    <a:ext uri="{9D8B030D-6E8A-4147-A177-3AD203B41FA5}">
                      <a16:colId xmlns:a16="http://schemas.microsoft.com/office/drawing/2014/main" val="20002"/>
                    </a:ext>
                  </a:extLst>
                </a:gridCol>
                <a:gridCol w="1262380">
                  <a:extLst>
                    <a:ext uri="{9D8B030D-6E8A-4147-A177-3AD203B41FA5}">
                      <a16:colId xmlns:a16="http://schemas.microsoft.com/office/drawing/2014/main" val="20003"/>
                    </a:ext>
                  </a:extLst>
                </a:gridCol>
              </a:tblGrid>
              <a:tr h="182827">
                <a:tc>
                  <a:txBody>
                    <a:bodyPr/>
                    <a:lstStyle/>
                    <a:p>
                      <a:pPr algn="just">
                        <a:spcAft>
                          <a:spcPts val="0"/>
                        </a:spcAft>
                        <a:tabLst>
                          <a:tab pos="2637155" algn="ctr"/>
                          <a:tab pos="5274310" algn="r"/>
                          <a:tab pos="449580" algn="l"/>
                        </a:tabLst>
                      </a:pPr>
                      <a:r>
                        <a:rPr lang="en-GB" sz="1200" noProof="0">
                          <a:solidFill>
                            <a:srgbClr val="FF0000"/>
                          </a:solidFill>
                          <a:latin typeface="Times New Roman"/>
                          <a:ea typeface="Times New Roman"/>
                          <a:cs typeface="Times New Roman"/>
                        </a:rPr>
                        <a:t>Fever</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637155" algn="ctr"/>
                          <a:tab pos="5274310" algn="r"/>
                          <a:tab pos="449580" algn="l"/>
                        </a:tabLst>
                      </a:pPr>
                      <a:r>
                        <a:rPr lang="en-GB" sz="1200" noProof="0">
                          <a:solidFill>
                            <a:srgbClr val="FF0000"/>
                          </a:solidFill>
                          <a:latin typeface="Times New Roman"/>
                          <a:ea typeface="Times New Roman"/>
                          <a:cs typeface="Times New Roman"/>
                        </a:rPr>
                        <a:t>Joint pain</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637155" algn="ctr"/>
                          <a:tab pos="5274310" algn="r"/>
                          <a:tab pos="449580" algn="l"/>
                        </a:tabLst>
                      </a:pPr>
                      <a:r>
                        <a:rPr lang="en-GB" sz="1200" noProof="0">
                          <a:solidFill>
                            <a:srgbClr val="FF0000"/>
                          </a:solidFill>
                          <a:latin typeface="Times New Roman"/>
                          <a:ea typeface="Times New Roman"/>
                          <a:cs typeface="Times New Roman"/>
                        </a:rPr>
                        <a:t>Coughing</a:t>
                      </a:r>
                    </a:p>
                  </a:txBody>
                  <a:tcPr marL="44450" marR="444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637155" algn="ctr"/>
                          <a:tab pos="5274310" algn="r"/>
                          <a:tab pos="449580" algn="l"/>
                        </a:tabLst>
                      </a:pPr>
                      <a:r>
                        <a:rPr lang="en-GB" sz="1200" noProof="0">
                          <a:solidFill>
                            <a:srgbClr val="0070C0"/>
                          </a:solidFill>
                          <a:latin typeface="Times New Roman"/>
                          <a:ea typeface="Times New Roman"/>
                          <a:cs typeface="Times New Roman"/>
                        </a:rPr>
                        <a:t>Flu?</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27">
                <a:tc>
                  <a:txBody>
                    <a:bodyPr/>
                    <a:lstStyle/>
                    <a:p>
                      <a:pPr algn="just">
                        <a:spcAft>
                          <a:spcPts val="0"/>
                        </a:spcAft>
                        <a:tabLst>
                          <a:tab pos="2637155" algn="ctr"/>
                          <a:tab pos="5274310" algn="r"/>
                          <a:tab pos="449580" algn="l"/>
                        </a:tabLst>
                      </a:pPr>
                      <a:r>
                        <a:rPr lang="en-GB" sz="1200" noProof="0">
                          <a:latin typeface="Times New Roman"/>
                          <a:ea typeface="Times New Roman"/>
                          <a:cs typeface="Times New Roman"/>
                        </a:rPr>
                        <a:t>38.2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637155" algn="ctr"/>
                          <a:tab pos="5274310" algn="r"/>
                          <a:tab pos="449580" algn="l"/>
                        </a:tabLst>
                      </a:pPr>
                      <a:r>
                        <a:rPr lang="en-GB" sz="1200" noProof="0">
                          <a:latin typeface="Times New Roman"/>
                          <a:ea typeface="Times New Roman"/>
                          <a:cs typeface="Times New Roman"/>
                        </a:rPr>
                        <a:t>Yes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637155" algn="ctr"/>
                          <a:tab pos="5274310" algn="r"/>
                          <a:tab pos="449580" algn="l"/>
                        </a:tabLst>
                      </a:pPr>
                      <a:r>
                        <a:rPr lang="en-GB" sz="1200" noProof="0">
                          <a:latin typeface="Times New Roman"/>
                          <a:ea typeface="Times New Roman"/>
                          <a:cs typeface="Times New Roman"/>
                        </a:rPr>
                        <a:t>No</a:t>
                      </a:r>
                    </a:p>
                  </a:txBody>
                  <a:tcPr marL="44450" marR="444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637155" algn="ctr"/>
                          <a:tab pos="5274310" algn="r"/>
                          <a:tab pos="449580" algn="l"/>
                        </a:tabLst>
                      </a:pPr>
                      <a:r>
                        <a:rPr lang="en-GB" sz="1200" noProof="0">
                          <a:latin typeface="Times New Roman"/>
                          <a:ea typeface="Times New Roman"/>
                          <a:cs typeface="Times New Roman"/>
                        </a:rPr>
                        <a:t>Yes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2827">
                <a:tc>
                  <a:txBody>
                    <a:bodyPr/>
                    <a:lstStyle/>
                    <a:p>
                      <a:pPr algn="just">
                        <a:spcAft>
                          <a:spcPts val="0"/>
                        </a:spcAft>
                        <a:tabLst>
                          <a:tab pos="2637155" algn="ctr"/>
                          <a:tab pos="5274310" algn="r"/>
                          <a:tab pos="449580" algn="l"/>
                        </a:tabLst>
                      </a:pPr>
                      <a:r>
                        <a:rPr lang="en-GB" sz="1200" noProof="0">
                          <a:latin typeface="Times New Roman"/>
                          <a:ea typeface="Times New Roman"/>
                          <a:cs typeface="Times New Roman"/>
                        </a:rPr>
                        <a:t>36.7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637155" algn="ctr"/>
                          <a:tab pos="5274310" algn="r"/>
                          <a:tab pos="449580" algn="l"/>
                        </a:tabLst>
                      </a:pPr>
                      <a:r>
                        <a:rPr lang="en-GB" sz="1200" noProof="0">
                          <a:latin typeface="Times New Roman"/>
                          <a:ea typeface="Times New Roman"/>
                          <a:cs typeface="Times New Roman"/>
                        </a:rPr>
                        <a:t>Yes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637155" algn="ctr"/>
                          <a:tab pos="5274310" algn="r"/>
                          <a:tab pos="449580" algn="l"/>
                        </a:tabLst>
                      </a:pPr>
                      <a:r>
                        <a:rPr lang="en-GB" sz="1200" noProof="0">
                          <a:latin typeface="Times New Roman"/>
                          <a:ea typeface="Times New Roman"/>
                          <a:cs typeface="Times New Roman"/>
                        </a:rPr>
                        <a:t>Dry</a:t>
                      </a:r>
                    </a:p>
                  </a:txBody>
                  <a:tcPr marL="44450" marR="444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637155" algn="ctr"/>
                          <a:tab pos="5274310" algn="r"/>
                          <a:tab pos="449580" algn="l"/>
                        </a:tabLst>
                      </a:pPr>
                      <a:r>
                        <a:rPr lang="en-GB" sz="1200" noProof="0">
                          <a:latin typeface="Times New Roman"/>
                          <a:ea typeface="Times New Roman"/>
                          <a:cs typeface="Times New Roman"/>
                        </a:rPr>
                        <a:t>No</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2827">
                <a:tc>
                  <a:txBody>
                    <a:bodyPr/>
                    <a:lstStyle/>
                    <a:p>
                      <a:pPr algn="just">
                        <a:spcAft>
                          <a:spcPts val="0"/>
                        </a:spcAft>
                        <a:tabLst>
                          <a:tab pos="2637155" algn="ctr"/>
                          <a:tab pos="5274310" algn="r"/>
                          <a:tab pos="449580" algn="l"/>
                        </a:tabLst>
                      </a:pPr>
                      <a:r>
                        <a:rPr lang="en-GB" sz="1200" noProof="0">
                          <a:latin typeface="Times New Roman"/>
                          <a:ea typeface="Times New Roman"/>
                          <a:cs typeface="Times New Roman"/>
                        </a:rPr>
                        <a:t>41.2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637155" algn="ctr"/>
                          <a:tab pos="5274310" algn="r"/>
                          <a:tab pos="449580" algn="l"/>
                        </a:tabLst>
                      </a:pPr>
                      <a:r>
                        <a:rPr lang="en-GB" sz="1200" noProof="0">
                          <a:latin typeface="Times New Roman"/>
                          <a:ea typeface="Times New Roman"/>
                          <a:cs typeface="Times New Roman"/>
                        </a:rPr>
                        <a:t>No</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637155" algn="ctr"/>
                          <a:tab pos="5274310" algn="r"/>
                          <a:tab pos="449580" algn="l"/>
                        </a:tabLst>
                      </a:pPr>
                      <a:r>
                        <a:rPr lang="en-GB" sz="1200" noProof="0">
                          <a:latin typeface="Times New Roman"/>
                          <a:ea typeface="Times New Roman"/>
                          <a:cs typeface="Times New Roman"/>
                        </a:rPr>
                        <a:t>Mucopurulent (wet)</a:t>
                      </a:r>
                    </a:p>
                  </a:txBody>
                  <a:tcPr marL="44450" marR="444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637155" algn="ctr"/>
                          <a:tab pos="5274310" algn="r"/>
                          <a:tab pos="449580" algn="l"/>
                        </a:tabLst>
                      </a:pPr>
                      <a:r>
                        <a:rPr lang="en-GB" sz="1200" noProof="0">
                          <a:latin typeface="Times New Roman"/>
                          <a:ea typeface="Times New Roman"/>
                          <a:cs typeface="Times New Roman"/>
                        </a:rPr>
                        <a:t>Yes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2827">
                <a:tc>
                  <a:txBody>
                    <a:bodyPr/>
                    <a:lstStyle/>
                    <a:p>
                      <a:pPr algn="just">
                        <a:spcAft>
                          <a:spcPts val="0"/>
                        </a:spcAft>
                        <a:tabLst>
                          <a:tab pos="2637155" algn="ctr"/>
                          <a:tab pos="5274310" algn="r"/>
                          <a:tab pos="449580" algn="l"/>
                        </a:tabLst>
                      </a:pPr>
                      <a:r>
                        <a:rPr lang="en-GB" sz="1200" noProof="0">
                          <a:latin typeface="Times New Roman"/>
                          <a:ea typeface="Times New Roman"/>
                          <a:cs typeface="Times New Roman"/>
                        </a:rPr>
                        <a:t>38.5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637155" algn="ctr"/>
                          <a:tab pos="5274310" algn="r"/>
                          <a:tab pos="449580" algn="l"/>
                        </a:tabLst>
                      </a:pPr>
                      <a:r>
                        <a:rPr lang="en-GB" sz="1200" noProof="0">
                          <a:latin typeface="Times New Roman"/>
                          <a:ea typeface="Times New Roman"/>
                          <a:cs typeface="Times New Roman"/>
                        </a:rPr>
                        <a:t>Yes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637155" algn="ctr"/>
                          <a:tab pos="5274310" algn="r"/>
                          <a:tab pos="449580" algn="l"/>
                        </a:tabLst>
                      </a:pPr>
                      <a:r>
                        <a:rPr lang="en-GB" sz="1200" noProof="0">
                          <a:latin typeface="Times New Roman"/>
                          <a:ea typeface="Times New Roman"/>
                          <a:cs typeface="Times New Roman"/>
                        </a:rPr>
                        <a:t>Dry</a:t>
                      </a:r>
                    </a:p>
                  </a:txBody>
                  <a:tcPr marL="44450" marR="444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637155" algn="ctr"/>
                          <a:tab pos="5274310" algn="r"/>
                          <a:tab pos="449580" algn="l"/>
                        </a:tabLst>
                      </a:pPr>
                      <a:r>
                        <a:rPr lang="en-GB" sz="1200" noProof="0">
                          <a:latin typeface="Times New Roman"/>
                          <a:ea typeface="Times New Roman"/>
                          <a:cs typeface="Times New Roman"/>
                        </a:rPr>
                        <a:t>Yes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2827">
                <a:tc>
                  <a:txBody>
                    <a:bodyPr/>
                    <a:lstStyle/>
                    <a:p>
                      <a:pPr algn="just">
                        <a:spcAft>
                          <a:spcPts val="0"/>
                        </a:spcAft>
                        <a:tabLst>
                          <a:tab pos="2637155" algn="ctr"/>
                          <a:tab pos="5274310" algn="r"/>
                          <a:tab pos="449580" algn="l"/>
                        </a:tabLst>
                      </a:pPr>
                      <a:r>
                        <a:rPr lang="en-GB" sz="1200" noProof="0">
                          <a:latin typeface="Times New Roman"/>
                          <a:ea typeface="Times New Roman"/>
                          <a:cs typeface="Times New Roman"/>
                        </a:rPr>
                        <a:t>37.2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637155" algn="ctr"/>
                          <a:tab pos="5274310" algn="r"/>
                          <a:tab pos="449580" algn="l"/>
                        </a:tabLst>
                      </a:pPr>
                      <a:r>
                        <a:rPr lang="en-GB" sz="1200" noProof="0">
                          <a:latin typeface="Times New Roman"/>
                          <a:ea typeface="Times New Roman"/>
                          <a:cs typeface="Times New Roman"/>
                        </a:rPr>
                        <a:t>No</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637155" algn="ctr"/>
                          <a:tab pos="5274310" algn="r"/>
                          <a:tab pos="449580" algn="l"/>
                        </a:tabLst>
                      </a:pPr>
                      <a:r>
                        <a:rPr lang="en-GB" sz="1200" noProof="0">
                          <a:latin typeface="Times New Roman"/>
                          <a:ea typeface="Times New Roman"/>
                          <a:cs typeface="Times New Roman"/>
                        </a:rPr>
                        <a:t>No</a:t>
                      </a:r>
                    </a:p>
                  </a:txBody>
                  <a:tcPr marL="44450" marR="444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637155" algn="ctr"/>
                          <a:tab pos="5274310" algn="r"/>
                          <a:tab pos="449580" algn="l"/>
                        </a:tabLst>
                      </a:pPr>
                      <a:r>
                        <a:rPr lang="en-GB" sz="1200" noProof="0" dirty="0">
                          <a:latin typeface="Times New Roman"/>
                          <a:ea typeface="Times New Roman"/>
                          <a:cs typeface="Times New Roman"/>
                        </a:rPr>
                        <a:t>No</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Jobb oldali kapcsos zárójel 6">
            <a:extLst>
              <a:ext uri="{FF2B5EF4-FFF2-40B4-BE49-F238E27FC236}">
                <a16:creationId xmlns:a16="http://schemas.microsoft.com/office/drawing/2014/main" id="{A6BCDF44-79BA-4712-962B-744F09EC0A81}"/>
              </a:ext>
            </a:extLst>
          </p:cNvPr>
          <p:cNvSpPr/>
          <p:nvPr/>
        </p:nvSpPr>
        <p:spPr>
          <a:xfrm>
            <a:off x="7813452" y="5859145"/>
            <a:ext cx="142875" cy="863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24625" name="Szövegdoboz 7">
            <a:extLst>
              <a:ext uri="{FF2B5EF4-FFF2-40B4-BE49-F238E27FC236}">
                <a16:creationId xmlns:a16="http://schemas.microsoft.com/office/drawing/2014/main" id="{AD0A4D3D-5720-4ADC-8AA2-5740A203FCBA}"/>
              </a:ext>
            </a:extLst>
          </p:cNvPr>
          <p:cNvSpPr txBox="1">
            <a:spLocks noChangeArrowheads="1"/>
          </p:cNvSpPr>
          <p:nvPr/>
        </p:nvSpPr>
        <p:spPr bwMode="auto">
          <a:xfrm>
            <a:off x="8100790" y="6075045"/>
            <a:ext cx="7921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hu-HU" sz="1000" i="1" dirty="0"/>
              <a:t>Training</a:t>
            </a:r>
            <a:br>
              <a:rPr lang="en-GB" altLang="hu-HU" sz="1000" i="1" dirty="0"/>
            </a:br>
            <a:r>
              <a:rPr lang="en-GB" altLang="hu-HU" sz="1000" i="1" dirty="0"/>
              <a:t>examples</a:t>
            </a:r>
          </a:p>
        </p:txBody>
      </p:sp>
      <p:sp>
        <p:nvSpPr>
          <p:cNvPr id="24626" name="Cím 3">
            <a:extLst>
              <a:ext uri="{FF2B5EF4-FFF2-40B4-BE49-F238E27FC236}">
                <a16:creationId xmlns:a16="http://schemas.microsoft.com/office/drawing/2014/main" id="{F5FA3A13-0392-4EE8-96AD-46FBC44A96BC}"/>
              </a:ext>
            </a:extLst>
          </p:cNvPr>
          <p:cNvSpPr txBox="1">
            <a:spLocks/>
          </p:cNvSpPr>
          <p:nvPr/>
        </p:nvSpPr>
        <p:spPr bwMode="auto">
          <a:xfrm>
            <a:off x="1763713" y="117475"/>
            <a:ext cx="62118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GB" altLang="hu-HU" sz="5000" dirty="0">
                <a:solidFill>
                  <a:schemeClr val="bg1"/>
                </a:solidFill>
                <a:latin typeface="Calibri" panose="020F0502020204030204" pitchFamily="34" charset="0"/>
              </a:rPr>
              <a:t>Classification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Content Placeholder 11">
            <a:extLst>
              <a:ext uri="{FF2B5EF4-FFF2-40B4-BE49-F238E27FC236}">
                <a16:creationId xmlns:a16="http://schemas.microsoft.com/office/drawing/2014/main" id="{F0A1D2B7-58C0-4783-8CDB-C21B1A1EC9E1}"/>
              </a:ext>
            </a:extLst>
          </p:cNvPr>
          <p:cNvSpPr>
            <a:spLocks noGrp="1"/>
          </p:cNvSpPr>
          <p:nvPr>
            <p:ph idx="1"/>
          </p:nvPr>
        </p:nvSpPr>
        <p:spPr>
          <a:xfrm>
            <a:off x="468313" y="1557338"/>
            <a:ext cx="8229600" cy="4479925"/>
          </a:xfrm>
        </p:spPr>
        <p:txBody>
          <a:bodyPr/>
          <a:lstStyle/>
          <a:p>
            <a:pPr eaLnBrk="1" hangingPunct="1"/>
            <a:r>
              <a:rPr lang="en-GB" altLang="hu-HU" sz="2200" dirty="0">
                <a:latin typeface="Times New Roman" panose="02020603050405020304" pitchFamily="18" charset="0"/>
                <a:cs typeface="Times New Roman" panose="02020603050405020304" pitchFamily="18" charset="0"/>
              </a:rPr>
              <a:t>If our feature vector contains N components,</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then our train examples can be drawn as </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points of an N-dimensional space</a:t>
            </a:r>
          </a:p>
          <a:p>
            <a:pPr lvl="1" eaLnBrk="1" hangingPunct="1"/>
            <a:r>
              <a:rPr lang="en-GB" altLang="hu-HU" sz="1800" dirty="0">
                <a:latin typeface="Times New Roman" panose="02020603050405020304" pitchFamily="18" charset="0"/>
                <a:cs typeface="Times New Roman" panose="02020603050405020304" pitchFamily="18" charset="0"/>
              </a:rPr>
              <a:t>Example: </a:t>
            </a:r>
          </a:p>
          <a:p>
            <a:pPr lvl="2" eaLnBrk="1" hangingPunct="1"/>
            <a:r>
              <a:rPr lang="en-GB" altLang="hu-HU" sz="1500" dirty="0">
                <a:latin typeface="Times New Roman" panose="02020603050405020304" pitchFamily="18" charset="0"/>
                <a:cs typeface="Times New Roman" panose="02020603050405020304" pitchFamily="18" charset="0"/>
              </a:rPr>
              <a:t>Two features –&gt; 2 axis (x</a:t>
            </a:r>
            <a:r>
              <a:rPr lang="en-GB" altLang="hu-HU" sz="1500" baseline="-25000" dirty="0">
                <a:latin typeface="Times New Roman" panose="02020603050405020304" pitchFamily="18" charset="0"/>
                <a:cs typeface="Times New Roman" panose="02020603050405020304" pitchFamily="18" charset="0"/>
              </a:rPr>
              <a:t>1</a:t>
            </a:r>
            <a:r>
              <a:rPr lang="en-GB" altLang="hu-HU" sz="1500" dirty="0">
                <a:latin typeface="Times New Roman" panose="02020603050405020304" pitchFamily="18" charset="0"/>
                <a:cs typeface="Times New Roman" panose="02020603050405020304" pitchFamily="18" charset="0"/>
              </a:rPr>
              <a:t>, x</a:t>
            </a:r>
            <a:r>
              <a:rPr lang="en-GB" altLang="hu-HU" sz="1500" baseline="-25000" dirty="0">
                <a:latin typeface="Times New Roman" panose="02020603050405020304" pitchFamily="18" charset="0"/>
                <a:cs typeface="Times New Roman" panose="02020603050405020304" pitchFamily="18" charset="0"/>
              </a:rPr>
              <a:t>2</a:t>
            </a:r>
            <a:r>
              <a:rPr lang="en-GB" altLang="hu-HU" sz="1500" dirty="0">
                <a:latin typeface="Times New Roman" panose="02020603050405020304" pitchFamily="18" charset="0"/>
                <a:cs typeface="Times New Roman" panose="02020603050405020304" pitchFamily="18" charset="0"/>
              </a:rPr>
              <a:t>)</a:t>
            </a:r>
          </a:p>
          <a:p>
            <a:pPr lvl="2" eaLnBrk="1" hangingPunct="1"/>
            <a:r>
              <a:rPr lang="en-GB" altLang="hu-HU" sz="1400" dirty="0">
                <a:latin typeface="Times New Roman" panose="02020603050405020304" pitchFamily="18" charset="0"/>
                <a:cs typeface="Times New Roman" panose="02020603050405020304" pitchFamily="18" charset="0"/>
              </a:rPr>
              <a:t>Class label (c): denoted by colours</a:t>
            </a:r>
          </a:p>
          <a:p>
            <a:pPr lvl="1" eaLnBrk="1" hangingPunct="1"/>
            <a:endParaRPr lang="en-GB" altLang="hu-HU" sz="2000" dirty="0">
              <a:latin typeface="Times New Roman" panose="02020603050405020304" pitchFamily="18" charset="0"/>
              <a:cs typeface="Times New Roman" panose="02020603050405020304" pitchFamily="18" charset="0"/>
            </a:endParaRPr>
          </a:p>
          <a:p>
            <a:pPr eaLnBrk="1" hangingPunct="1"/>
            <a:r>
              <a:rPr lang="en-GB" altLang="hu-HU" sz="2200" dirty="0">
                <a:latin typeface="Times New Roman" panose="02020603050405020304" pitchFamily="18" charset="0"/>
                <a:cs typeface="Times New Roman" panose="02020603050405020304" pitchFamily="18" charset="0"/>
              </a:rPr>
              <a:t>So the task of the learning algorithm is to give a prediction about the function of (x1,x2)</a:t>
            </a:r>
            <a:r>
              <a:rPr lang="en-GB" altLang="hu-HU" sz="2200" dirty="0">
                <a:latin typeface="Times New Roman" panose="02020603050405020304" pitchFamily="18" charset="0"/>
                <a:cs typeface="Times New Roman" panose="02020603050405020304" pitchFamily="18" charset="0"/>
                <a:sym typeface="Wingdings" panose="05000000000000000000" pitchFamily="2" charset="2"/>
              </a:rPr>
              <a:t>c based on the training examples</a:t>
            </a:r>
            <a:endParaRPr lang="en-GB" altLang="hu-HU" sz="2200" dirty="0">
              <a:latin typeface="Times New Roman" panose="02020603050405020304" pitchFamily="18" charset="0"/>
              <a:cs typeface="Times New Roman" panose="02020603050405020304" pitchFamily="18" charset="0"/>
            </a:endParaRPr>
          </a:p>
          <a:p>
            <a:pPr eaLnBrk="1" hangingPunct="1"/>
            <a:r>
              <a:rPr lang="en-GB" altLang="hu-HU" sz="2200" dirty="0">
                <a:latin typeface="Times New Roman" panose="02020603050405020304" pitchFamily="18" charset="0"/>
                <a:cs typeface="Times New Roman" panose="02020603050405020304" pitchFamily="18" charset="0"/>
              </a:rPr>
              <a:t>In case of M classes, this is equivalent to learning </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M (x1,x2)</a:t>
            </a:r>
            <a:r>
              <a:rPr lang="en-GB" altLang="hu-HU" sz="2200" dirty="0">
                <a:latin typeface="Times New Roman" panose="02020603050405020304" pitchFamily="18" charset="0"/>
                <a:cs typeface="Times New Roman" panose="02020603050405020304" pitchFamily="18" charset="0"/>
                <a:sym typeface="Wingdings" panose="05000000000000000000" pitchFamily="2" charset="2"/>
              </a:rPr>
              <a:t>{0,1}  characteristic functions</a:t>
            </a:r>
          </a:p>
          <a:p>
            <a:pPr lvl="1" eaLnBrk="1" hangingPunct="1"/>
            <a:r>
              <a:rPr lang="en-GB" altLang="hu-HU" sz="2000" dirty="0">
                <a:latin typeface="Times New Roman" panose="02020603050405020304" pitchFamily="18" charset="0"/>
                <a:cs typeface="Times New Roman" panose="02020603050405020304" pitchFamily="18" charset="0"/>
              </a:rPr>
              <a:t>The </a:t>
            </a:r>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characteristic function can be hard to represent if</a:t>
            </a:r>
            <a:br>
              <a:rPr lang="en-GB" altLang="hu-HU" sz="2000" dirty="0">
                <a:latin typeface="Times New Roman" panose="02020603050405020304" pitchFamily="18" charset="0"/>
                <a:cs typeface="Times New Roman" panose="02020603050405020304" pitchFamily="18" charset="0"/>
                <a:sym typeface="Wingdings" panose="05000000000000000000" pitchFamily="2" charset="2"/>
              </a:rPr>
            </a:br>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 the feature space is continuous and has gaps</a:t>
            </a:r>
          </a:p>
          <a:p>
            <a:pPr lvl="1" eaLnBrk="1" hangingPunct="1"/>
            <a:r>
              <a:rPr lang="en-GB" altLang="hu-HU" sz="2000" dirty="0">
                <a:latin typeface="Times New Roman" panose="02020603050405020304" pitchFamily="18" charset="0"/>
                <a:cs typeface="Times New Roman" panose="02020603050405020304" pitchFamily="18" charset="0"/>
              </a:rPr>
              <a:t>There are two ways to model the function with gaps described </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above continuously</a:t>
            </a:r>
          </a:p>
        </p:txBody>
      </p:sp>
      <p:pic>
        <p:nvPicPr>
          <p:cNvPr id="25603" name="Picture 12" descr="szte_cimer.tif">
            <a:extLst>
              <a:ext uri="{FF2B5EF4-FFF2-40B4-BE49-F238E27FC236}">
                <a16:creationId xmlns:a16="http://schemas.microsoft.com/office/drawing/2014/main" id="{627551FA-53ED-44D1-9434-4F33F83933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5888"/>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a:extLst>
              <a:ext uri="{FF2B5EF4-FFF2-40B4-BE49-F238E27FC236}">
                <a16:creationId xmlns:a16="http://schemas.microsoft.com/office/drawing/2014/main" id="{EB45357F-4C17-4CC0-B8B9-E8987BE42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6768" y="1328147"/>
            <a:ext cx="3024188"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Cím 3">
            <a:extLst>
              <a:ext uri="{FF2B5EF4-FFF2-40B4-BE49-F238E27FC236}">
                <a16:creationId xmlns:a16="http://schemas.microsoft.com/office/drawing/2014/main" id="{C0A55BA3-3E54-48A5-84EE-C860191FA8DE}"/>
              </a:ext>
            </a:extLst>
          </p:cNvPr>
          <p:cNvSpPr txBox="1">
            <a:spLocks/>
          </p:cNvSpPr>
          <p:nvPr/>
        </p:nvSpPr>
        <p:spPr bwMode="auto">
          <a:xfrm>
            <a:off x="1763713" y="117475"/>
            <a:ext cx="62118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GB" altLang="hu-HU" sz="5000" dirty="0">
                <a:solidFill>
                  <a:schemeClr val="bg1"/>
                </a:solidFill>
                <a:latin typeface="Calibri" panose="020F0502020204030204" pitchFamily="34" charset="0"/>
              </a:rPr>
              <a:t>The feature space</a:t>
            </a:r>
          </a:p>
        </p:txBody>
      </p:sp>
      <p:pic>
        <p:nvPicPr>
          <p:cNvPr id="25606" name="Kép 1">
            <a:extLst>
              <a:ext uri="{FF2B5EF4-FFF2-40B4-BE49-F238E27FC236}">
                <a16:creationId xmlns:a16="http://schemas.microsoft.com/office/drawing/2014/main" id="{305739C3-CF0C-4A3A-9841-0BC32CE902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439794">
            <a:off x="7274577" y="5164227"/>
            <a:ext cx="18605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Content Placeholder 11">
            <a:extLst>
              <a:ext uri="{FF2B5EF4-FFF2-40B4-BE49-F238E27FC236}">
                <a16:creationId xmlns:a16="http://schemas.microsoft.com/office/drawing/2014/main" id="{9E8929D0-AD41-4CDB-81A0-1A0DCB235677}"/>
              </a:ext>
            </a:extLst>
          </p:cNvPr>
          <p:cNvSpPr>
            <a:spLocks noGrp="1"/>
          </p:cNvSpPr>
          <p:nvPr>
            <p:ph idx="1"/>
          </p:nvPr>
        </p:nvSpPr>
        <p:spPr>
          <a:xfrm>
            <a:off x="468313" y="1654175"/>
            <a:ext cx="8229600" cy="4479925"/>
          </a:xfrm>
        </p:spPr>
        <p:txBody>
          <a:bodyPr/>
          <a:lstStyle/>
          <a:p>
            <a:pPr eaLnBrk="1" hangingPunct="1"/>
            <a:r>
              <a:rPr lang="en-GB" altLang="hu-HU" sz="2200" dirty="0">
                <a:latin typeface="Times New Roman" panose="02020603050405020304" pitchFamily="18" charset="0"/>
                <a:cs typeface="Times New Roman" panose="02020603050405020304" pitchFamily="18" charset="0"/>
              </a:rPr>
              <a:t>Direct (geometrical) view: the bounding surfaces are represented</a:t>
            </a:r>
          </a:p>
          <a:p>
            <a:pPr lvl="1" eaLnBrk="1" hangingPunct="1"/>
            <a:r>
              <a:rPr lang="en-GB" altLang="hu-HU" sz="1800" dirty="0">
                <a:latin typeface="Times New Roman" panose="02020603050405020304" pitchFamily="18" charset="0"/>
                <a:cs typeface="Times New Roman" panose="02020603050405020304" pitchFamily="18" charset="0"/>
              </a:rPr>
              <a:t>By some simple method, e.g., with lines</a:t>
            </a:r>
          </a:p>
          <a:p>
            <a:pPr eaLnBrk="1" hangingPunct="1"/>
            <a:r>
              <a:rPr lang="en-GB" altLang="hu-HU" sz="2200" dirty="0">
                <a:latin typeface="Times New Roman" panose="02020603050405020304" pitchFamily="18" charset="0"/>
                <a:cs typeface="Times New Roman" panose="02020603050405020304" pitchFamily="18" charset="0"/>
              </a:rPr>
              <a:t>Indirect (decision theory) approach: </a:t>
            </a:r>
          </a:p>
          <a:p>
            <a:pPr lvl="1" eaLnBrk="1" hangingPunct="1"/>
            <a:r>
              <a:rPr lang="en-GB" altLang="hu-HU" sz="2000" dirty="0">
                <a:latin typeface="Times New Roman" panose="02020603050405020304" pitchFamily="18" charset="0"/>
                <a:cs typeface="Times New Roman" panose="02020603050405020304" pitchFamily="18" charset="0"/>
              </a:rPr>
              <a:t>For each class we define a function, that</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describes the amount by which each point </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(of this space) belongs to that class. This is</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similar to the characteristic function, but it</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can also be continuous.</a:t>
            </a:r>
          </a:p>
          <a:p>
            <a:pPr lvl="1" eaLnBrk="1" hangingPunct="1"/>
            <a:r>
              <a:rPr lang="en-GB" altLang="hu-HU" sz="1800" dirty="0">
                <a:latin typeface="Times New Roman" panose="02020603050405020304" pitchFamily="18" charset="0"/>
                <a:cs typeface="Times New Roman" panose="02020603050405020304" pitchFamily="18" charset="0"/>
              </a:rPr>
              <a:t>From the discriminant functions, class labels can</a:t>
            </a:r>
            <a:br>
              <a:rPr lang="en-GB" altLang="hu-HU" sz="1800" dirty="0">
                <a:latin typeface="Times New Roman" panose="02020603050405020304" pitchFamily="18" charset="0"/>
                <a:cs typeface="Times New Roman" panose="02020603050405020304" pitchFamily="18" charset="0"/>
              </a:rPr>
            </a:br>
            <a:r>
              <a:rPr lang="en-GB" altLang="hu-HU" sz="1800" dirty="0">
                <a:latin typeface="Times New Roman" panose="02020603050405020304" pitchFamily="18" charset="0"/>
                <a:cs typeface="Times New Roman" panose="02020603050405020304" pitchFamily="18" charset="0"/>
              </a:rPr>
              <a:t>be derived by classifying a given point to the class</a:t>
            </a:r>
            <a:br>
              <a:rPr lang="en-GB" altLang="hu-HU" sz="1800" dirty="0">
                <a:latin typeface="Times New Roman" panose="02020603050405020304" pitchFamily="18" charset="0"/>
                <a:cs typeface="Times New Roman" panose="02020603050405020304" pitchFamily="18" charset="0"/>
              </a:rPr>
            </a:br>
            <a:r>
              <a:rPr lang="en-GB" altLang="hu-HU" sz="1800" dirty="0">
                <a:latin typeface="Times New Roman" panose="02020603050405020304" pitchFamily="18" charset="0"/>
                <a:cs typeface="Times New Roman" panose="02020603050405020304" pitchFamily="18" charset="0"/>
              </a:rPr>
              <a:t>of the function which has the highest value </a:t>
            </a:r>
          </a:p>
          <a:p>
            <a:pPr lvl="1" eaLnBrk="1" hangingPunct="1"/>
            <a:r>
              <a:rPr lang="en-GB" altLang="hu-HU" sz="1800" dirty="0">
                <a:latin typeface="Times New Roman" panose="02020603050405020304" pitchFamily="18" charset="0"/>
                <a:cs typeface="Times New Roman" panose="02020603050405020304" pitchFamily="18" charset="0"/>
              </a:rPr>
              <a:t>The boundaries of the classes are indirectly defined </a:t>
            </a:r>
            <a:br>
              <a:rPr lang="en-GB" altLang="hu-HU" sz="1800" dirty="0">
                <a:latin typeface="Times New Roman" panose="02020603050405020304" pitchFamily="18" charset="0"/>
                <a:cs typeface="Times New Roman" panose="02020603050405020304" pitchFamily="18" charset="0"/>
              </a:rPr>
            </a:br>
            <a:r>
              <a:rPr lang="en-GB" altLang="hu-HU" sz="1800" dirty="0">
                <a:latin typeface="Times New Roman" panose="02020603050405020304" pitchFamily="18" charset="0"/>
                <a:cs typeface="Times New Roman" panose="02020603050405020304" pitchFamily="18" charset="0"/>
              </a:rPr>
              <a:t>by the intersections of the discriminant functions</a:t>
            </a:r>
          </a:p>
          <a:p>
            <a:pPr eaLnBrk="1" hangingPunct="1"/>
            <a:r>
              <a:rPr lang="en-GB" altLang="hu-HU" sz="2200" dirty="0">
                <a:latin typeface="Times New Roman" panose="02020603050405020304" pitchFamily="18" charset="0"/>
                <a:cs typeface="Times New Roman" panose="02020603050405020304" pitchFamily="18" charset="0"/>
              </a:rPr>
              <a:t>Both approaches can be used to interpret the workings of a neural network!</a:t>
            </a:r>
          </a:p>
          <a:p>
            <a:pPr lvl="1" eaLnBrk="1" hangingPunct="1"/>
            <a:endParaRPr lang="en-GB" altLang="hu-HU" sz="2000" dirty="0">
              <a:latin typeface="Times New Roman" panose="02020603050405020304" pitchFamily="18" charset="0"/>
              <a:cs typeface="Times New Roman" panose="02020603050405020304" pitchFamily="18" charset="0"/>
            </a:endParaRPr>
          </a:p>
          <a:p>
            <a:pPr lvl="1" eaLnBrk="1" hangingPunct="1">
              <a:buFont typeface="Wingdings 2" panose="05020102010507070707" pitchFamily="18" charset="2"/>
              <a:buNone/>
            </a:pPr>
            <a:endParaRPr lang="en-GB" altLang="hu-HU" sz="20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p:txBody>
      </p:sp>
      <p:pic>
        <p:nvPicPr>
          <p:cNvPr id="26627" name="Picture 12" descr="szte_cimer.tif">
            <a:extLst>
              <a:ext uri="{FF2B5EF4-FFF2-40B4-BE49-F238E27FC236}">
                <a16:creationId xmlns:a16="http://schemas.microsoft.com/office/drawing/2014/main" id="{A90AA101-16BA-42BA-BD91-201176186B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1763"/>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a:extLst>
              <a:ext uri="{FF2B5EF4-FFF2-40B4-BE49-F238E27FC236}">
                <a16:creationId xmlns:a16="http://schemas.microsoft.com/office/drawing/2014/main" id="{DE592AC7-BB27-41CD-A686-1FCC4B9EA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420938"/>
            <a:ext cx="2951163"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Cím 3">
            <a:extLst>
              <a:ext uri="{FF2B5EF4-FFF2-40B4-BE49-F238E27FC236}">
                <a16:creationId xmlns:a16="http://schemas.microsoft.com/office/drawing/2014/main" id="{E4EE8613-942B-4349-B639-712F83155B15}"/>
              </a:ext>
            </a:extLst>
          </p:cNvPr>
          <p:cNvSpPr txBox="1">
            <a:spLocks/>
          </p:cNvSpPr>
          <p:nvPr/>
        </p:nvSpPr>
        <p:spPr bwMode="auto">
          <a:xfrm>
            <a:off x="1403350" y="117475"/>
            <a:ext cx="7705154"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GB" altLang="hu-HU" sz="4400" dirty="0">
                <a:solidFill>
                  <a:schemeClr val="bg1"/>
                </a:solidFill>
                <a:latin typeface="Calibri" panose="020F0502020204030204" pitchFamily="34" charset="0"/>
              </a:rPr>
              <a:t>Representing the decision surface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ramlás">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Áramlás">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14837</TotalTime>
  <Words>2329</Words>
  <Application>Microsoft Office PowerPoint</Application>
  <PresentationFormat>Diavetítés a képernyőre (4:3 oldalarány)</PresentationFormat>
  <Paragraphs>202</Paragraphs>
  <Slides>21</Slides>
  <Notes>3</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21</vt:i4>
      </vt:variant>
    </vt:vector>
  </HeadingPairs>
  <TitlesOfParts>
    <vt:vector size="28" baseType="lpstr">
      <vt:lpstr>Arial</vt:lpstr>
      <vt:lpstr>Calibri</vt:lpstr>
      <vt:lpstr>Cambria Math</vt:lpstr>
      <vt:lpstr>Constantia</vt:lpstr>
      <vt:lpstr>Times New Roman</vt:lpstr>
      <vt:lpstr>Wingdings 2</vt:lpstr>
      <vt:lpstr>Áramlás</vt:lpstr>
      <vt:lpstr>Artificial neural networks and their applications</vt:lpstr>
      <vt:lpstr>Machine Learning Fundamentals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mlf</dc:subject>
  <dc:creator>Gergely Pap</dc:creator>
  <cp:lastModifiedBy>Pap Gergely</cp:lastModifiedBy>
  <cp:revision>652</cp:revision>
  <dcterms:created xsi:type="dcterms:W3CDTF">2011-08-30T15:18:14Z</dcterms:created>
  <dcterms:modified xsi:type="dcterms:W3CDTF">2023-02-15T13:54:29Z</dcterms:modified>
</cp:coreProperties>
</file>