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2"/>
  </p:notesMasterIdLst>
  <p:handoutMasterIdLst>
    <p:handoutMasterId r:id="rId23"/>
  </p:handoutMasterIdLst>
  <p:sldIdLst>
    <p:sldId id="322" r:id="rId2"/>
    <p:sldId id="295" r:id="rId3"/>
    <p:sldId id="306" r:id="rId4"/>
    <p:sldId id="307" r:id="rId5"/>
    <p:sldId id="309" r:id="rId6"/>
    <p:sldId id="308" r:id="rId7"/>
    <p:sldId id="310" r:id="rId8"/>
    <p:sldId id="311" r:id="rId9"/>
    <p:sldId id="315" r:id="rId10"/>
    <p:sldId id="316" r:id="rId11"/>
    <p:sldId id="320" r:id="rId12"/>
    <p:sldId id="317" r:id="rId13"/>
    <p:sldId id="318" r:id="rId14"/>
    <p:sldId id="321" r:id="rId15"/>
    <p:sldId id="319" r:id="rId16"/>
    <p:sldId id="324" r:id="rId17"/>
    <p:sldId id="325" r:id="rId18"/>
    <p:sldId id="312" r:id="rId19"/>
    <p:sldId id="314" r:id="rId20"/>
    <p:sldId id="323" r:id="rId21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 varScale="1">
        <p:scale>
          <a:sx n="150" d="100"/>
          <a:sy n="150" d="100"/>
        </p:scale>
        <p:origin x="130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p Gergely" userId="7bd27213-c5c7-42b6-8a13-2ecb0db40824" providerId="ADAL" clId="{ED277356-EE2F-46C2-B548-A35E9ADAD130}"/>
    <pc:docChg chg="modSld">
      <pc:chgData name="Pap Gergely" userId="7bd27213-c5c7-42b6-8a13-2ecb0db40824" providerId="ADAL" clId="{ED277356-EE2F-46C2-B548-A35E9ADAD130}" dt="2023-04-17T09:58:31.903" v="17" actId="1076"/>
      <pc:docMkLst>
        <pc:docMk/>
      </pc:docMkLst>
      <pc:sldChg chg="modSp">
        <pc:chgData name="Pap Gergely" userId="7bd27213-c5c7-42b6-8a13-2ecb0db40824" providerId="ADAL" clId="{ED277356-EE2F-46C2-B548-A35E9ADAD130}" dt="2023-04-17T09:57:33.766" v="2" actId="1076"/>
        <pc:sldMkLst>
          <pc:docMk/>
          <pc:sldMk cId="0" sldId="295"/>
        </pc:sldMkLst>
        <pc:picChg chg="mod">
          <ac:chgData name="Pap Gergely" userId="7bd27213-c5c7-42b6-8a13-2ecb0db40824" providerId="ADAL" clId="{ED277356-EE2F-46C2-B548-A35E9ADAD130}" dt="2023-04-17T09:57:33.766" v="2" actId="1076"/>
          <ac:picMkLst>
            <pc:docMk/>
            <pc:sldMk cId="0" sldId="295"/>
            <ac:picMk id="10243" creationId="{48E68188-B3A5-3269-7B94-0BDC8F839FF9}"/>
          </ac:picMkLst>
        </pc:picChg>
      </pc:sldChg>
      <pc:sldChg chg="modSp">
        <pc:chgData name="Pap Gergely" userId="7bd27213-c5c7-42b6-8a13-2ecb0db40824" providerId="ADAL" clId="{ED277356-EE2F-46C2-B548-A35E9ADAD130}" dt="2023-04-17T09:57:46.323" v="8" actId="1076"/>
        <pc:sldMkLst>
          <pc:docMk/>
          <pc:sldMk cId="0" sldId="306"/>
        </pc:sldMkLst>
        <pc:picChg chg="mod">
          <ac:chgData name="Pap Gergely" userId="7bd27213-c5c7-42b6-8a13-2ecb0db40824" providerId="ADAL" clId="{ED277356-EE2F-46C2-B548-A35E9ADAD130}" dt="2023-04-17T09:57:46.323" v="8" actId="1076"/>
          <ac:picMkLst>
            <pc:docMk/>
            <pc:sldMk cId="0" sldId="306"/>
            <ac:picMk id="11267" creationId="{4284208E-7530-AD18-E72C-904F9438BBEF}"/>
          </ac:picMkLst>
        </pc:picChg>
      </pc:sldChg>
      <pc:sldChg chg="delSp modSp">
        <pc:chgData name="Pap Gergely" userId="7bd27213-c5c7-42b6-8a13-2ecb0db40824" providerId="ADAL" clId="{ED277356-EE2F-46C2-B548-A35E9ADAD130}" dt="2023-04-17T09:58:09.147" v="14" actId="1076"/>
        <pc:sldMkLst>
          <pc:docMk/>
          <pc:sldMk cId="0" sldId="307"/>
        </pc:sldMkLst>
        <pc:spChg chg="del mod">
          <ac:chgData name="Pap Gergely" userId="7bd27213-c5c7-42b6-8a13-2ecb0db40824" providerId="ADAL" clId="{ED277356-EE2F-46C2-B548-A35E9ADAD130}" dt="2023-04-17T09:58:01.006" v="11" actId="478"/>
          <ac:spMkLst>
            <pc:docMk/>
            <pc:sldMk cId="0" sldId="307"/>
            <ac:spMk id="12300" creationId="{F50018AB-EAE2-1DFA-1638-2E315CFEB367}"/>
          </ac:spMkLst>
        </pc:spChg>
        <pc:picChg chg="mod">
          <ac:chgData name="Pap Gergely" userId="7bd27213-c5c7-42b6-8a13-2ecb0db40824" providerId="ADAL" clId="{ED277356-EE2F-46C2-B548-A35E9ADAD130}" dt="2023-04-17T09:58:09.147" v="14" actId="1076"/>
          <ac:picMkLst>
            <pc:docMk/>
            <pc:sldMk cId="0" sldId="307"/>
            <ac:picMk id="12291" creationId="{67F786A3-80DE-6353-6BFA-FAC43BCFD50C}"/>
          </ac:picMkLst>
        </pc:picChg>
      </pc:sldChg>
      <pc:sldChg chg="modSp mod">
        <pc:chgData name="Pap Gergely" userId="7bd27213-c5c7-42b6-8a13-2ecb0db40824" providerId="ADAL" clId="{ED277356-EE2F-46C2-B548-A35E9ADAD130}" dt="2023-04-17T09:57:20.144" v="0" actId="790"/>
        <pc:sldMkLst>
          <pc:docMk/>
          <pc:sldMk cId="0" sldId="322"/>
        </pc:sldMkLst>
        <pc:spChg chg="mod">
          <ac:chgData name="Pap Gergely" userId="7bd27213-c5c7-42b6-8a13-2ecb0db40824" providerId="ADAL" clId="{ED277356-EE2F-46C2-B548-A35E9ADAD130}" dt="2023-04-17T09:57:20.144" v="0" actId="790"/>
          <ac:spMkLst>
            <pc:docMk/>
            <pc:sldMk cId="0" sldId="322"/>
            <ac:spMk id="2" creationId="{F477A87D-B3BA-C672-9D98-34615AB0EB73}"/>
          </ac:spMkLst>
        </pc:spChg>
      </pc:sldChg>
      <pc:sldChg chg="modSp">
        <pc:chgData name="Pap Gergely" userId="7bd27213-c5c7-42b6-8a13-2ecb0db40824" providerId="ADAL" clId="{ED277356-EE2F-46C2-B548-A35E9ADAD130}" dt="2023-04-17T09:58:31.903" v="17" actId="1076"/>
        <pc:sldMkLst>
          <pc:docMk/>
          <pc:sldMk cId="0" sldId="325"/>
        </pc:sldMkLst>
        <pc:picChg chg="mod">
          <ac:chgData name="Pap Gergely" userId="7bd27213-c5c7-42b6-8a13-2ecb0db40824" providerId="ADAL" clId="{ED277356-EE2F-46C2-B548-A35E9ADAD130}" dt="2023-04-17T09:58:31.903" v="17" actId="1076"/>
          <ac:picMkLst>
            <pc:docMk/>
            <pc:sldMk cId="0" sldId="325"/>
            <ac:picMk id="25603" creationId="{95AE3FD2-DEDF-573C-8088-5CF52A64CB1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FBD4614D-3322-EE67-8C2E-3AB1AD184B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9BBA3456-0492-0F4C-CCDD-8D9F7C337B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E7817A1-56E8-45A9-9327-83547FDA954C}" type="datetimeFigureOut">
              <a:rPr lang="hu-HU"/>
              <a:pPr>
                <a:defRPr/>
              </a:pPr>
              <a:t>2023. 04. 17.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A5B2A6F-29A7-2DEB-6AA0-FEC7E73DBD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19221B8-BA47-C1F1-14F9-78AFE6EF20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958FC6C-4979-4045-8893-76F6110E4D7F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69144F-8678-B91C-34C0-3E6BB9CB29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21346A-994A-A5E8-81AB-3EFA05FB114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94A58D-A4C9-4F79-AC44-50A56FDACB8E}" type="datetimeFigureOut">
              <a:rPr lang="hu-HU"/>
              <a:pPr>
                <a:defRPr/>
              </a:pPr>
              <a:t>2023. 04. 17.</a:t>
            </a:fld>
            <a:endParaRPr lang="hu-HU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032B722-B432-A1CB-B9B6-7AABFB8182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BF47D0A-031E-2CE3-9D85-C1BA36DF82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u-H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E7FF5-A7F8-D047-093B-6CDEC61261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205C2-F070-0853-4C37-C51A25C9CC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D77BE3E-16CB-4954-8BEE-5CFF731806DC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kép helye 1">
            <a:extLst>
              <a:ext uri="{FF2B5EF4-FFF2-40B4-BE49-F238E27FC236}">
                <a16:creationId xmlns:a16="http://schemas.microsoft.com/office/drawing/2014/main" id="{3066A602-45D5-9746-D91F-023B1BE0C7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Jegyzetek helye 2">
            <a:extLst>
              <a:ext uri="{FF2B5EF4-FFF2-40B4-BE49-F238E27FC236}">
                <a16:creationId xmlns:a16="http://schemas.microsoft.com/office/drawing/2014/main" id="{CE070890-3DC3-6414-676D-90E5BA3C6E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/>
          </a:p>
        </p:txBody>
      </p:sp>
      <p:sp>
        <p:nvSpPr>
          <p:cNvPr id="9220" name="Dia számának helye 3">
            <a:extLst>
              <a:ext uri="{FF2B5EF4-FFF2-40B4-BE49-F238E27FC236}">
                <a16:creationId xmlns:a16="http://schemas.microsoft.com/office/drawing/2014/main" id="{4EA1A38C-6F5E-64C8-5368-234432BC90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C0A6CC-C302-4813-90B7-2F41F4022212}" type="slidenum">
              <a:rPr lang="hu-HU" altLang="hu-HU">
                <a:latin typeface="Calibri" panose="020F0502020204030204" pitchFamily="34" charset="0"/>
              </a:rPr>
              <a:pPr/>
              <a:t>1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2" name="Dátum helye 29">
            <a:extLst>
              <a:ext uri="{FF2B5EF4-FFF2-40B4-BE49-F238E27FC236}">
                <a16:creationId xmlns:a16="http://schemas.microsoft.com/office/drawing/2014/main" id="{48BBB90A-ED95-99CD-B8E8-1250931B7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03319-3D8B-4857-AC3E-4241FEF2E0D1}" type="datetime1">
              <a:rPr lang="hu-HU"/>
              <a:pPr>
                <a:defRPr/>
              </a:pPr>
              <a:t>2023. 04. 17.</a:t>
            </a:fld>
            <a:endParaRPr lang="hu-HU"/>
          </a:p>
        </p:txBody>
      </p:sp>
      <p:sp>
        <p:nvSpPr>
          <p:cNvPr id="3" name="Élőláb helye 18">
            <a:extLst>
              <a:ext uri="{FF2B5EF4-FFF2-40B4-BE49-F238E27FC236}">
                <a16:creationId xmlns:a16="http://schemas.microsoft.com/office/drawing/2014/main" id="{CF6BDD72-5871-184A-9B5A-888C3EC52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26">
            <a:extLst>
              <a:ext uri="{FF2B5EF4-FFF2-40B4-BE49-F238E27FC236}">
                <a16:creationId xmlns:a16="http://schemas.microsoft.com/office/drawing/2014/main" id="{DC6A5EB7-D346-4DA4-C8DD-178790E81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F1751839-5EBD-40A2-A4C3-09EE7658404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274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>
            <a:extLst>
              <a:ext uri="{FF2B5EF4-FFF2-40B4-BE49-F238E27FC236}">
                <a16:creationId xmlns:a16="http://schemas.microsoft.com/office/drawing/2014/main" id="{D63AAABF-0C40-4731-7330-675E1DF41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3ADA0-D256-4433-83B7-8BE4DF213290}" type="datetime1">
              <a:rPr lang="hu-HU"/>
              <a:pPr>
                <a:defRPr/>
              </a:pPr>
              <a:t>2023. 04. 17.</a:t>
            </a:fld>
            <a:endParaRPr lang="hu-HU"/>
          </a:p>
        </p:txBody>
      </p:sp>
      <p:sp>
        <p:nvSpPr>
          <p:cNvPr id="5" name="Élőláb helye 21">
            <a:extLst>
              <a:ext uri="{FF2B5EF4-FFF2-40B4-BE49-F238E27FC236}">
                <a16:creationId xmlns:a16="http://schemas.microsoft.com/office/drawing/2014/main" id="{7EE1F7A2-D8E4-B074-5E63-879F29F20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>
            <a:extLst>
              <a:ext uri="{FF2B5EF4-FFF2-40B4-BE49-F238E27FC236}">
                <a16:creationId xmlns:a16="http://schemas.microsoft.com/office/drawing/2014/main" id="{A0F5B831-F543-3A89-DAE9-5A17B359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BA5AE-D83A-43C3-BAF8-9B08A1D72C4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24133149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>
            <a:extLst>
              <a:ext uri="{FF2B5EF4-FFF2-40B4-BE49-F238E27FC236}">
                <a16:creationId xmlns:a16="http://schemas.microsoft.com/office/drawing/2014/main" id="{CB0FD3F9-15D3-5164-026D-C03B142A9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60DBE-5E7E-49C1-923B-84E23C94F1B4}" type="datetime1">
              <a:rPr lang="hu-HU"/>
              <a:pPr>
                <a:defRPr/>
              </a:pPr>
              <a:t>2023. 04. 17.</a:t>
            </a:fld>
            <a:endParaRPr lang="hu-HU"/>
          </a:p>
        </p:txBody>
      </p:sp>
      <p:sp>
        <p:nvSpPr>
          <p:cNvPr id="5" name="Élőláb helye 21">
            <a:extLst>
              <a:ext uri="{FF2B5EF4-FFF2-40B4-BE49-F238E27FC236}">
                <a16:creationId xmlns:a16="http://schemas.microsoft.com/office/drawing/2014/main" id="{F3AA268F-DCDA-0688-79F3-449A7AC8F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>
            <a:extLst>
              <a:ext uri="{FF2B5EF4-FFF2-40B4-BE49-F238E27FC236}">
                <a16:creationId xmlns:a16="http://schemas.microsoft.com/office/drawing/2014/main" id="{299FE9BF-2341-3EDC-4C29-22E5E915F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D616C-2FD5-476F-91F9-B7F48403384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51345519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95800" y="3886200"/>
            <a:ext cx="4343400" cy="914400"/>
          </a:xfrm>
        </p:spPr>
        <p:txBody>
          <a:bodyPr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</p:spTree>
    <p:extLst>
      <p:ext uri="{BB962C8B-B14F-4D97-AF65-F5344CB8AC3E}">
        <p14:creationId xmlns:p14="http://schemas.microsoft.com/office/powerpoint/2010/main" val="2156697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>
            <a:extLst>
              <a:ext uri="{FF2B5EF4-FFF2-40B4-BE49-F238E27FC236}">
                <a16:creationId xmlns:a16="http://schemas.microsoft.com/office/drawing/2014/main" id="{176C6988-2B65-2F63-7D22-430A3C97E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83111-DC39-4436-8599-473DFEF2271D}" type="datetime1">
              <a:rPr lang="hu-HU"/>
              <a:pPr>
                <a:defRPr/>
              </a:pPr>
              <a:t>2023. 04. 17.</a:t>
            </a:fld>
            <a:endParaRPr lang="hu-HU"/>
          </a:p>
        </p:txBody>
      </p:sp>
      <p:sp>
        <p:nvSpPr>
          <p:cNvPr id="5" name="Élőláb helye 21">
            <a:extLst>
              <a:ext uri="{FF2B5EF4-FFF2-40B4-BE49-F238E27FC236}">
                <a16:creationId xmlns:a16="http://schemas.microsoft.com/office/drawing/2014/main" id="{8A0AA948-7E02-E395-AFA5-5CC2CA1DA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>
            <a:extLst>
              <a:ext uri="{FF2B5EF4-FFF2-40B4-BE49-F238E27FC236}">
                <a16:creationId xmlns:a16="http://schemas.microsoft.com/office/drawing/2014/main" id="{048EACB9-FB79-CF99-8F2C-2B4A8DEEB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95F86-0318-432D-B5A9-1121A6AC207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22919941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705DED3-E53F-3B3E-749B-14EED973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BB743-5043-4083-B083-611038324F87}" type="datetime1">
              <a:rPr lang="hu-HU"/>
              <a:pPr>
                <a:defRPr/>
              </a:pPr>
              <a:t>2023. 04. 17.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BF0C4EB-384E-C4D9-35F6-021C742FA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C5A9A94-E93B-DF73-AA3F-97AD12F5E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5B58948-B0ED-4324-99E4-ABCA2D6F687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94506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9">
            <a:extLst>
              <a:ext uri="{FF2B5EF4-FFF2-40B4-BE49-F238E27FC236}">
                <a16:creationId xmlns:a16="http://schemas.microsoft.com/office/drawing/2014/main" id="{AD921D50-7127-4597-6095-8AA9B6413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E487D-FF22-4D2A-B5D9-74E82F46BB9F}" type="datetime1">
              <a:rPr lang="hu-HU"/>
              <a:pPr>
                <a:defRPr/>
              </a:pPr>
              <a:t>2023. 04. 17.</a:t>
            </a:fld>
            <a:endParaRPr lang="hu-HU"/>
          </a:p>
        </p:txBody>
      </p:sp>
      <p:sp>
        <p:nvSpPr>
          <p:cNvPr id="6" name="Élőláb helye 21">
            <a:extLst>
              <a:ext uri="{FF2B5EF4-FFF2-40B4-BE49-F238E27FC236}">
                <a16:creationId xmlns:a16="http://schemas.microsoft.com/office/drawing/2014/main" id="{87E181AA-76C9-0693-97F5-FA77FB0BB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>
            <a:extLst>
              <a:ext uri="{FF2B5EF4-FFF2-40B4-BE49-F238E27FC236}">
                <a16:creationId xmlns:a16="http://schemas.microsoft.com/office/drawing/2014/main" id="{8B3D7322-F700-1689-CDAC-D9F948B96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33CD9-CCAF-4297-962B-3732D584FCB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66369426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9">
            <a:extLst>
              <a:ext uri="{FF2B5EF4-FFF2-40B4-BE49-F238E27FC236}">
                <a16:creationId xmlns:a16="http://schemas.microsoft.com/office/drawing/2014/main" id="{9C96F606-944F-654C-2234-00CB328F6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FEFF8-EC4F-486D-A306-B0C6797DA7E9}" type="datetime1">
              <a:rPr lang="hu-HU"/>
              <a:pPr>
                <a:defRPr/>
              </a:pPr>
              <a:t>2023. 04. 17.</a:t>
            </a:fld>
            <a:endParaRPr lang="hu-HU"/>
          </a:p>
        </p:txBody>
      </p:sp>
      <p:sp>
        <p:nvSpPr>
          <p:cNvPr id="8" name="Élőláb helye 21">
            <a:extLst>
              <a:ext uri="{FF2B5EF4-FFF2-40B4-BE49-F238E27FC236}">
                <a16:creationId xmlns:a16="http://schemas.microsoft.com/office/drawing/2014/main" id="{6C513A4D-7DE5-FE27-75D3-8D099DEA1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17">
            <a:extLst>
              <a:ext uri="{FF2B5EF4-FFF2-40B4-BE49-F238E27FC236}">
                <a16:creationId xmlns:a16="http://schemas.microsoft.com/office/drawing/2014/main" id="{64E00443-7062-A25A-B4D1-BB448D9B8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D4135-0FD1-4663-8C27-7A81627AC18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68256705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9">
            <a:extLst>
              <a:ext uri="{FF2B5EF4-FFF2-40B4-BE49-F238E27FC236}">
                <a16:creationId xmlns:a16="http://schemas.microsoft.com/office/drawing/2014/main" id="{395971B3-3053-F451-1255-B88BF2651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D0261-2466-4655-826C-6137679E23BF}" type="datetime1">
              <a:rPr lang="hu-HU"/>
              <a:pPr>
                <a:defRPr/>
              </a:pPr>
              <a:t>2023. 04. 17.</a:t>
            </a:fld>
            <a:endParaRPr lang="hu-HU"/>
          </a:p>
        </p:txBody>
      </p:sp>
      <p:sp>
        <p:nvSpPr>
          <p:cNvPr id="4" name="Élőláb helye 21">
            <a:extLst>
              <a:ext uri="{FF2B5EF4-FFF2-40B4-BE49-F238E27FC236}">
                <a16:creationId xmlns:a16="http://schemas.microsoft.com/office/drawing/2014/main" id="{C3CCC1F6-CA79-8CF7-F6C0-EDF35A512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17">
            <a:extLst>
              <a:ext uri="{FF2B5EF4-FFF2-40B4-BE49-F238E27FC236}">
                <a16:creationId xmlns:a16="http://schemas.microsoft.com/office/drawing/2014/main" id="{82D90816-7DF2-4D6A-27F2-F96A26572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D0B1E-A8E0-4C03-9E7E-B3152C05841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50987656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9">
            <a:extLst>
              <a:ext uri="{FF2B5EF4-FFF2-40B4-BE49-F238E27FC236}">
                <a16:creationId xmlns:a16="http://schemas.microsoft.com/office/drawing/2014/main" id="{A086C255-8EC5-368F-36CD-C4D296B38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EA0C7-BE94-467D-B520-C3DBC431D4F9}" type="datetime1">
              <a:rPr lang="hu-HU"/>
              <a:pPr>
                <a:defRPr/>
              </a:pPr>
              <a:t>2023. 04. 17.</a:t>
            </a:fld>
            <a:endParaRPr lang="hu-HU"/>
          </a:p>
        </p:txBody>
      </p:sp>
      <p:sp>
        <p:nvSpPr>
          <p:cNvPr id="3" name="Élőláb helye 21">
            <a:extLst>
              <a:ext uri="{FF2B5EF4-FFF2-40B4-BE49-F238E27FC236}">
                <a16:creationId xmlns:a16="http://schemas.microsoft.com/office/drawing/2014/main" id="{456F02FD-CF07-88AD-2B3B-C457ACD39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17">
            <a:extLst>
              <a:ext uri="{FF2B5EF4-FFF2-40B4-BE49-F238E27FC236}">
                <a16:creationId xmlns:a16="http://schemas.microsoft.com/office/drawing/2014/main" id="{E18F9215-4016-01CB-6152-BDCE0483C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0C81D-6612-4EE5-B2C3-0C02920FA97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6036163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9">
            <a:extLst>
              <a:ext uri="{FF2B5EF4-FFF2-40B4-BE49-F238E27FC236}">
                <a16:creationId xmlns:a16="http://schemas.microsoft.com/office/drawing/2014/main" id="{380FB41F-EE7A-7074-606C-77F3345F1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09D33-171B-49F7-87DC-9DF321DEC384}" type="datetime1">
              <a:rPr lang="hu-HU"/>
              <a:pPr>
                <a:defRPr/>
              </a:pPr>
              <a:t>2023. 04. 17.</a:t>
            </a:fld>
            <a:endParaRPr lang="hu-HU"/>
          </a:p>
        </p:txBody>
      </p:sp>
      <p:sp>
        <p:nvSpPr>
          <p:cNvPr id="6" name="Élőláb helye 21">
            <a:extLst>
              <a:ext uri="{FF2B5EF4-FFF2-40B4-BE49-F238E27FC236}">
                <a16:creationId xmlns:a16="http://schemas.microsoft.com/office/drawing/2014/main" id="{D4F39928-3503-1407-BE88-35FB13B49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>
            <a:extLst>
              <a:ext uri="{FF2B5EF4-FFF2-40B4-BE49-F238E27FC236}">
                <a16:creationId xmlns:a16="http://schemas.microsoft.com/office/drawing/2014/main" id="{ACC7A945-8D22-8772-5B2E-58595522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E297B-0F46-4A81-836B-8F10196C601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43840274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 sarkán kerekítve levágott téglalap 13">
            <a:extLst>
              <a:ext uri="{FF2B5EF4-FFF2-40B4-BE49-F238E27FC236}">
                <a16:creationId xmlns:a16="http://schemas.microsoft.com/office/drawing/2014/main" id="{6C03BC7D-32FC-857A-01C2-60B91D53BD3A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Derékszögű háromszög 14">
            <a:extLst>
              <a:ext uri="{FF2B5EF4-FFF2-40B4-BE49-F238E27FC236}">
                <a16:creationId xmlns:a16="http://schemas.microsoft.com/office/drawing/2014/main" id="{5169EBB5-D6DA-98FF-B4C1-B3C003E2C8A7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Szabadkézi sokszög 15">
            <a:extLst>
              <a:ext uri="{FF2B5EF4-FFF2-40B4-BE49-F238E27FC236}">
                <a16:creationId xmlns:a16="http://schemas.microsoft.com/office/drawing/2014/main" id="{6359CF62-40AA-3D09-7814-284A364696A0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16">
            <a:extLst>
              <a:ext uri="{FF2B5EF4-FFF2-40B4-BE49-F238E27FC236}">
                <a16:creationId xmlns:a16="http://schemas.microsoft.com/office/drawing/2014/main" id="{54CED556-811B-00D6-BD9C-920D2C2F9D17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9" name="Dátum helye 4">
            <a:extLst>
              <a:ext uri="{FF2B5EF4-FFF2-40B4-BE49-F238E27FC236}">
                <a16:creationId xmlns:a16="http://schemas.microsoft.com/office/drawing/2014/main" id="{3B9B2BBC-3592-2701-CE06-760BD2579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8D7DF-1BF2-4D97-8F1A-051DDBE9799B}" type="datetime1">
              <a:rPr lang="hu-HU"/>
              <a:pPr>
                <a:defRPr/>
              </a:pPr>
              <a:t>2023. 04. 17.</a:t>
            </a:fld>
            <a:endParaRPr lang="hu-HU"/>
          </a:p>
        </p:txBody>
      </p:sp>
      <p:sp>
        <p:nvSpPr>
          <p:cNvPr id="10" name="Élőláb helye 5">
            <a:extLst>
              <a:ext uri="{FF2B5EF4-FFF2-40B4-BE49-F238E27FC236}">
                <a16:creationId xmlns:a16="http://schemas.microsoft.com/office/drawing/2014/main" id="{E24D2D8C-7C6B-0832-A545-364DF1F42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Dia számának helye 6">
            <a:extLst>
              <a:ext uri="{FF2B5EF4-FFF2-40B4-BE49-F238E27FC236}">
                <a16:creationId xmlns:a16="http://schemas.microsoft.com/office/drawing/2014/main" id="{DF60AE60-74BB-992F-B79B-0DF45471B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0D52DB39-3046-44F8-B464-9AC0458525B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75933269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>
            <a:extLst>
              <a:ext uri="{FF2B5EF4-FFF2-40B4-BE49-F238E27FC236}">
                <a16:creationId xmlns:a16="http://schemas.microsoft.com/office/drawing/2014/main" id="{09B81A7B-2140-F53C-C169-8EE2EB755173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7">
            <a:extLst>
              <a:ext uri="{FF2B5EF4-FFF2-40B4-BE49-F238E27FC236}">
                <a16:creationId xmlns:a16="http://schemas.microsoft.com/office/drawing/2014/main" id="{A6AF91B0-A337-F630-4D7D-20B350B739DF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Cím helye 8">
            <a:extLst>
              <a:ext uri="{FF2B5EF4-FFF2-40B4-BE49-F238E27FC236}">
                <a16:creationId xmlns:a16="http://schemas.microsoft.com/office/drawing/2014/main" id="{49078D7D-779A-9AB9-A287-F0152A7A301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  <a:endParaRPr lang="en-US" altLang="hu-HU"/>
          </a:p>
        </p:txBody>
      </p:sp>
      <p:sp>
        <p:nvSpPr>
          <p:cNvPr id="1029" name="Szöveg helye 29">
            <a:extLst>
              <a:ext uri="{FF2B5EF4-FFF2-40B4-BE49-F238E27FC236}">
                <a16:creationId xmlns:a16="http://schemas.microsoft.com/office/drawing/2014/main" id="{CB7B898D-8474-9639-848F-DD1B47BCD3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10" name="Dátum helye 9">
            <a:extLst>
              <a:ext uri="{FF2B5EF4-FFF2-40B4-BE49-F238E27FC236}">
                <a16:creationId xmlns:a16="http://schemas.microsoft.com/office/drawing/2014/main" id="{C8920638-A09B-23DD-8AC2-8DF0C50AD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72955C8-8BA6-406A-B06E-644498E88EE3}" type="datetime1">
              <a:rPr lang="hu-HU"/>
              <a:pPr>
                <a:defRPr/>
              </a:pPr>
              <a:t>2023. 04. 17.</a:t>
            </a:fld>
            <a:endParaRPr lang="hu-HU"/>
          </a:p>
        </p:txBody>
      </p:sp>
      <p:sp>
        <p:nvSpPr>
          <p:cNvPr id="22" name="Élőláb helye 21">
            <a:extLst>
              <a:ext uri="{FF2B5EF4-FFF2-40B4-BE49-F238E27FC236}">
                <a16:creationId xmlns:a16="http://schemas.microsoft.com/office/drawing/2014/main" id="{E108E71B-510F-C94D-EEA8-509B1203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" name="Dia számának helye 17">
            <a:extLst>
              <a:ext uri="{FF2B5EF4-FFF2-40B4-BE49-F238E27FC236}">
                <a16:creationId xmlns:a16="http://schemas.microsoft.com/office/drawing/2014/main" id="{E7F836E4-BC0E-B898-CA87-1284D2256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DD49C7FE-49A2-4AA9-924B-7DD6DBB0FE30}" type="slidenum">
              <a:rPr lang="hu-HU" altLang="hu-HU"/>
              <a:pPr/>
              <a:t>‹#›</a:t>
            </a:fld>
            <a:endParaRPr lang="hu-HU" altLang="hu-HU"/>
          </a:p>
        </p:txBody>
      </p:sp>
      <p:grpSp>
        <p:nvGrpSpPr>
          <p:cNvPr id="1033" name="Csoportba foglalás 1">
            <a:extLst>
              <a:ext uri="{FF2B5EF4-FFF2-40B4-BE49-F238E27FC236}">
                <a16:creationId xmlns:a16="http://schemas.microsoft.com/office/drawing/2014/main" id="{ED40C49A-B391-6F4D-6785-1BF4FA56CFF3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Szabadkézi sokszög 11">
              <a:extLst>
                <a:ext uri="{FF2B5EF4-FFF2-40B4-BE49-F238E27FC236}">
                  <a16:creationId xmlns:a16="http://schemas.microsoft.com/office/drawing/2014/main" id="{D1EAE4A3-772F-0086-11AE-472FBB072537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Szabadkézi sokszög 12">
              <a:extLst>
                <a:ext uri="{FF2B5EF4-FFF2-40B4-BE49-F238E27FC236}">
                  <a16:creationId xmlns:a16="http://schemas.microsoft.com/office/drawing/2014/main" id="{791A2B5D-14F0-7122-6C0F-296AD586F1C8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03" r:id="rId2"/>
    <p:sldLayoutId id="2147484212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13" r:id="rId9"/>
    <p:sldLayoutId id="2147484209" r:id="rId10"/>
    <p:sldLayoutId id="2147484210" r:id="rId11"/>
    <p:sldLayoutId id="2147484214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77A87D-B3BA-C672-9D98-34615AB0E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412875"/>
            <a:ext cx="6769100" cy="1439863"/>
          </a:xfrm>
        </p:spPr>
        <p:txBody>
          <a:bodyPr/>
          <a:lstStyle/>
          <a:p>
            <a:pPr>
              <a:defRPr/>
            </a:pPr>
            <a:r>
              <a:rPr lang="hu-HU" altLang="hu-HU" dirty="0"/>
              <a:t>Visszacsatolt (</a:t>
            </a:r>
            <a:r>
              <a:rPr lang="hu-HU" altLang="hu-HU" dirty="0" err="1"/>
              <a:t>rekurrens</a:t>
            </a:r>
            <a:r>
              <a:rPr lang="hu-HU" altLang="hu-HU" dirty="0"/>
              <a:t>) neuronhálók</a:t>
            </a:r>
            <a:endParaRPr lang="hu-HU" dirty="0"/>
          </a:p>
        </p:txBody>
      </p:sp>
      <p:sp>
        <p:nvSpPr>
          <p:cNvPr id="8195" name="Szövegdoboz 2">
            <a:extLst>
              <a:ext uri="{FF2B5EF4-FFF2-40B4-BE49-F238E27FC236}">
                <a16:creationId xmlns:a16="http://schemas.microsoft.com/office/drawing/2014/main" id="{14CA3E8C-DF02-7F26-8582-8500A7480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013325"/>
            <a:ext cx="4633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/>
              <a:t>A tananyag az EFOP-3.5.1-16-2017-00004 </a:t>
            </a:r>
          </a:p>
          <a:p>
            <a:r>
              <a:rPr lang="hu-HU" altLang="hu-HU"/>
              <a:t>pályázat támogatásával készült.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1">
            <a:extLst>
              <a:ext uri="{FF2B5EF4-FFF2-40B4-BE49-F238E27FC236}">
                <a16:creationId xmlns:a16="http://schemas.microsoft.com/office/drawing/2014/main" id="{635C4907-DA36-FC1E-EEF6-AE3CF93B4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00213"/>
            <a:ext cx="8507412" cy="4608512"/>
          </a:xfrm>
        </p:spPr>
        <p:txBody>
          <a:bodyPr/>
          <a:lstStyle/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RNN (tanh aktivációval):</a:t>
            </a: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LSTM:</a:t>
            </a: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eaLnBrk="1" hangingPunct="1">
              <a:buFont typeface="Wingdings 2" panose="05020102010507070707" pitchFamily="18" charset="2"/>
              <a:buNone/>
            </a:pPr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endParaRPr lang="hu-HU" altLang="hu-HU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12" descr="szte_cimer.tif">
            <a:extLst>
              <a:ext uri="{FF2B5EF4-FFF2-40B4-BE49-F238E27FC236}">
                <a16:creationId xmlns:a16="http://schemas.microsoft.com/office/drawing/2014/main" id="{1E18FC84-44B5-AC45-55C5-4D2411925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76200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ím 8">
            <a:extLst>
              <a:ext uri="{FF2B5EF4-FFF2-40B4-BE49-F238E27FC236}">
                <a16:creationId xmlns:a16="http://schemas.microsoft.com/office/drawing/2014/main" id="{B03B8CAD-5D32-F569-9BE0-DFA4C9425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198438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4000">
                <a:solidFill>
                  <a:schemeClr val="bg1"/>
                </a:solidFill>
              </a:rPr>
              <a:t>RNN vs. LSTM neuron</a:t>
            </a:r>
          </a:p>
        </p:txBody>
      </p:sp>
      <p:sp>
        <p:nvSpPr>
          <p:cNvPr id="18437" name="Rectangle 7">
            <a:extLst>
              <a:ext uri="{FF2B5EF4-FFF2-40B4-BE49-F238E27FC236}">
                <a16:creationId xmlns:a16="http://schemas.microsoft.com/office/drawing/2014/main" id="{1D4C30A7-EBD7-EA4E-D9DD-D7D5EB3E3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8438" name="Rectangle 9">
            <a:extLst>
              <a:ext uri="{FF2B5EF4-FFF2-40B4-BE49-F238E27FC236}">
                <a16:creationId xmlns:a16="http://schemas.microsoft.com/office/drawing/2014/main" id="{DDF23BF0-06E0-106A-C3AA-573662FC9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8439" name="Rectangle 11">
            <a:extLst>
              <a:ext uri="{FF2B5EF4-FFF2-40B4-BE49-F238E27FC236}">
                <a16:creationId xmlns:a16="http://schemas.microsoft.com/office/drawing/2014/main" id="{FB031342-0276-7118-5E87-16AAEC354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8440" name="Rectangle 12">
            <a:extLst>
              <a:ext uri="{FF2B5EF4-FFF2-40B4-BE49-F238E27FC236}">
                <a16:creationId xmlns:a16="http://schemas.microsoft.com/office/drawing/2014/main" id="{7068B4E7-1C1F-6305-3C17-3B6190DB8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8441" name="Rectangle 14">
            <a:extLst>
              <a:ext uri="{FF2B5EF4-FFF2-40B4-BE49-F238E27FC236}">
                <a16:creationId xmlns:a16="http://schemas.microsoft.com/office/drawing/2014/main" id="{EE122BE9-0E43-6B80-9F92-1ECA6D18C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8442" name="Rectangle 6">
            <a:extLst>
              <a:ext uri="{FF2B5EF4-FFF2-40B4-BE49-F238E27FC236}">
                <a16:creationId xmlns:a16="http://schemas.microsoft.com/office/drawing/2014/main" id="{7E36B750-71CB-2F2A-BAA5-7BE3473FE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8443" name="Rectangle 8">
            <a:extLst>
              <a:ext uri="{FF2B5EF4-FFF2-40B4-BE49-F238E27FC236}">
                <a16:creationId xmlns:a16="http://schemas.microsoft.com/office/drawing/2014/main" id="{5B2412FF-2EB4-BADF-4B20-2023E669A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8444" name="Rectangle 6">
            <a:extLst>
              <a:ext uri="{FF2B5EF4-FFF2-40B4-BE49-F238E27FC236}">
                <a16:creationId xmlns:a16="http://schemas.microsoft.com/office/drawing/2014/main" id="{2AE99752-FCCE-E82A-A52E-BE972BC31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pic>
        <p:nvPicPr>
          <p:cNvPr id="18445" name="Picture 2">
            <a:extLst>
              <a:ext uri="{FF2B5EF4-FFF2-40B4-BE49-F238E27FC236}">
                <a16:creationId xmlns:a16="http://schemas.microsoft.com/office/drawing/2014/main" id="{932E0B0B-11FE-F64B-E5AC-405B3AD5F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133600"/>
            <a:ext cx="56134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4">
            <a:extLst>
              <a:ext uri="{FF2B5EF4-FFF2-40B4-BE49-F238E27FC236}">
                <a16:creationId xmlns:a16="http://schemas.microsoft.com/office/drawing/2014/main" id="{DCAE437C-069D-42F1-1144-F4C49150D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365625"/>
            <a:ext cx="54737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1">
            <a:extLst>
              <a:ext uri="{FF2B5EF4-FFF2-40B4-BE49-F238E27FC236}">
                <a16:creationId xmlns:a16="http://schemas.microsoft.com/office/drawing/2014/main" id="{A32361E5-0B9F-0784-2C63-22E83C4F3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00213"/>
            <a:ext cx="8507412" cy="4608512"/>
          </a:xfrm>
        </p:spPr>
        <p:txBody>
          <a:bodyPr/>
          <a:lstStyle/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 kapuk súlyai komponensenként szorozzák meg a bemenet értékeit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 kapuk súlyait 0 és 1 közt tartjuk szigmoid függvénnyel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Az optimális súlyértékeket tanulással határozzuk meg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Példa 0 és 1 kapu-súlyokkal:</a:t>
            </a:r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eaLnBrk="1" hangingPunct="1">
              <a:buFont typeface="Wingdings 2" panose="05020102010507070707" pitchFamily="18" charset="2"/>
              <a:buNone/>
            </a:pPr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endParaRPr lang="hu-HU" altLang="hu-HU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Picture 12" descr="szte_cimer.tif">
            <a:extLst>
              <a:ext uri="{FF2B5EF4-FFF2-40B4-BE49-F238E27FC236}">
                <a16:creationId xmlns:a16="http://schemas.microsoft.com/office/drawing/2014/main" id="{364C043B-712F-0AD4-0004-B112388FC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2400"/>
            <a:ext cx="7762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Cím 8">
            <a:extLst>
              <a:ext uri="{FF2B5EF4-FFF2-40B4-BE49-F238E27FC236}">
                <a16:creationId xmlns:a16="http://schemas.microsoft.com/office/drawing/2014/main" id="{4D5B6E6B-136C-9FA0-15BB-D7FE78C52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84163"/>
            <a:ext cx="8229600" cy="565150"/>
          </a:xfrm>
        </p:spPr>
        <p:txBody>
          <a:bodyPr/>
          <a:lstStyle/>
          <a:p>
            <a:pPr algn="ctr" eaLnBrk="1" hangingPunct="1"/>
            <a:r>
              <a:rPr lang="hu-HU" altLang="hu-HU" sz="4000">
                <a:solidFill>
                  <a:schemeClr val="bg1"/>
                </a:solidFill>
              </a:rPr>
              <a:t>A kapuk működése</a:t>
            </a:r>
          </a:p>
        </p:txBody>
      </p:sp>
      <p:sp>
        <p:nvSpPr>
          <p:cNvPr id="19461" name="Rectangle 7">
            <a:extLst>
              <a:ext uri="{FF2B5EF4-FFF2-40B4-BE49-F238E27FC236}">
                <a16:creationId xmlns:a16="http://schemas.microsoft.com/office/drawing/2014/main" id="{70FC8EC0-70F4-3E30-107F-35F2710C7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9462" name="Rectangle 9">
            <a:extLst>
              <a:ext uri="{FF2B5EF4-FFF2-40B4-BE49-F238E27FC236}">
                <a16:creationId xmlns:a16="http://schemas.microsoft.com/office/drawing/2014/main" id="{900567FA-C702-518A-3EDD-3B4E8366F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9463" name="Rectangle 11">
            <a:extLst>
              <a:ext uri="{FF2B5EF4-FFF2-40B4-BE49-F238E27FC236}">
                <a16:creationId xmlns:a16="http://schemas.microsoft.com/office/drawing/2014/main" id="{546B0574-C495-FD3C-F38A-992378B5B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9464" name="Rectangle 12">
            <a:extLst>
              <a:ext uri="{FF2B5EF4-FFF2-40B4-BE49-F238E27FC236}">
                <a16:creationId xmlns:a16="http://schemas.microsoft.com/office/drawing/2014/main" id="{FF0D5D54-C90A-E180-F9A2-768864163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9465" name="Rectangle 14">
            <a:extLst>
              <a:ext uri="{FF2B5EF4-FFF2-40B4-BE49-F238E27FC236}">
                <a16:creationId xmlns:a16="http://schemas.microsoft.com/office/drawing/2014/main" id="{64197537-9D2D-12BF-7FD7-025441D4D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9466" name="Rectangle 6">
            <a:extLst>
              <a:ext uri="{FF2B5EF4-FFF2-40B4-BE49-F238E27FC236}">
                <a16:creationId xmlns:a16="http://schemas.microsoft.com/office/drawing/2014/main" id="{5E44D57B-B602-50CF-E04A-AD1E02FC9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9467" name="Rectangle 8">
            <a:extLst>
              <a:ext uri="{FF2B5EF4-FFF2-40B4-BE49-F238E27FC236}">
                <a16:creationId xmlns:a16="http://schemas.microsoft.com/office/drawing/2014/main" id="{86CAAF49-FF3E-0854-BDDC-DEF397B62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9468" name="Rectangle 6">
            <a:extLst>
              <a:ext uri="{FF2B5EF4-FFF2-40B4-BE49-F238E27FC236}">
                <a16:creationId xmlns:a16="http://schemas.microsoft.com/office/drawing/2014/main" id="{7066558C-6704-7E6A-07B6-C2A794DEA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pic>
        <p:nvPicPr>
          <p:cNvPr id="19469" name="Picture 2">
            <a:extLst>
              <a:ext uri="{FF2B5EF4-FFF2-40B4-BE49-F238E27FC236}">
                <a16:creationId xmlns:a16="http://schemas.microsoft.com/office/drawing/2014/main" id="{64DECDDC-0F78-D560-FF64-1921509C6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429000"/>
            <a:ext cx="26003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1">
            <a:extLst>
              <a:ext uri="{FF2B5EF4-FFF2-40B4-BE49-F238E27FC236}">
                <a16:creationId xmlns:a16="http://schemas.microsoft.com/office/drawing/2014/main" id="{0EC9F79B-8931-03E3-AF94-B208E3777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00213"/>
            <a:ext cx="8507412" cy="4608512"/>
          </a:xfrm>
        </p:spPr>
        <p:txBody>
          <a:bodyPr/>
          <a:lstStyle/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Forget gate: mely komponenseket kell elfelejteni a C memóriából</a:t>
            </a: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Input gate: mely input komponenseket kell eltárolni C-be</a:t>
            </a: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eaLnBrk="1" hangingPunct="1">
              <a:buFont typeface="Wingdings 2" panose="05020102010507070707" pitchFamily="18" charset="2"/>
              <a:buNone/>
            </a:pPr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endParaRPr lang="hu-HU" altLang="hu-HU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3" name="Picture 12" descr="szte_cimer.tif">
            <a:extLst>
              <a:ext uri="{FF2B5EF4-FFF2-40B4-BE49-F238E27FC236}">
                <a16:creationId xmlns:a16="http://schemas.microsoft.com/office/drawing/2014/main" id="{55812D59-A3BF-3B4C-FBEB-CEFAF283E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52400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Cím 8">
            <a:extLst>
              <a:ext uri="{FF2B5EF4-FFF2-40B4-BE49-F238E27FC236}">
                <a16:creationId xmlns:a16="http://schemas.microsoft.com/office/drawing/2014/main" id="{20189A32-E49A-2955-173C-354B372B4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8" y="249238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4000">
                <a:solidFill>
                  <a:schemeClr val="bg1"/>
                </a:solidFill>
              </a:rPr>
              <a:t>LSTM neuron</a:t>
            </a:r>
          </a:p>
        </p:txBody>
      </p:sp>
      <p:sp>
        <p:nvSpPr>
          <p:cNvPr id="20485" name="Rectangle 7">
            <a:extLst>
              <a:ext uri="{FF2B5EF4-FFF2-40B4-BE49-F238E27FC236}">
                <a16:creationId xmlns:a16="http://schemas.microsoft.com/office/drawing/2014/main" id="{F5A377A5-CDEA-9A2F-93EE-3E1C3A0E7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0486" name="Rectangle 9">
            <a:extLst>
              <a:ext uri="{FF2B5EF4-FFF2-40B4-BE49-F238E27FC236}">
                <a16:creationId xmlns:a16="http://schemas.microsoft.com/office/drawing/2014/main" id="{7CEE85A2-A21C-02B5-F87F-261250B87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0487" name="Rectangle 11">
            <a:extLst>
              <a:ext uri="{FF2B5EF4-FFF2-40B4-BE49-F238E27FC236}">
                <a16:creationId xmlns:a16="http://schemas.microsoft.com/office/drawing/2014/main" id="{A0436DD5-798F-6343-6D40-1A442C5C1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0488" name="Rectangle 12">
            <a:extLst>
              <a:ext uri="{FF2B5EF4-FFF2-40B4-BE49-F238E27FC236}">
                <a16:creationId xmlns:a16="http://schemas.microsoft.com/office/drawing/2014/main" id="{265EB298-292F-DBC0-67BF-629C328D2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0489" name="Rectangle 14">
            <a:extLst>
              <a:ext uri="{FF2B5EF4-FFF2-40B4-BE49-F238E27FC236}">
                <a16:creationId xmlns:a16="http://schemas.microsoft.com/office/drawing/2014/main" id="{7B18904F-9D46-31CB-BEA1-633E9CDF2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0490" name="Rectangle 6">
            <a:extLst>
              <a:ext uri="{FF2B5EF4-FFF2-40B4-BE49-F238E27FC236}">
                <a16:creationId xmlns:a16="http://schemas.microsoft.com/office/drawing/2014/main" id="{2EA6C3EB-3EEB-786B-C401-91A251066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0491" name="Rectangle 8">
            <a:extLst>
              <a:ext uri="{FF2B5EF4-FFF2-40B4-BE49-F238E27FC236}">
                <a16:creationId xmlns:a16="http://schemas.microsoft.com/office/drawing/2014/main" id="{2E6A824F-A50A-56CD-0BB1-EC1C08208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0492" name="Rectangle 6">
            <a:extLst>
              <a:ext uri="{FF2B5EF4-FFF2-40B4-BE49-F238E27FC236}">
                <a16:creationId xmlns:a16="http://schemas.microsoft.com/office/drawing/2014/main" id="{C728056B-63E7-4187-4139-04BB374F3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pic>
        <p:nvPicPr>
          <p:cNvPr id="20493" name="Picture 3">
            <a:extLst>
              <a:ext uri="{FF2B5EF4-FFF2-40B4-BE49-F238E27FC236}">
                <a16:creationId xmlns:a16="http://schemas.microsoft.com/office/drawing/2014/main" id="{D0C94B96-C4F1-568A-0DE1-1EBE43B32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581525"/>
            <a:ext cx="6480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4">
            <a:extLst>
              <a:ext uri="{FF2B5EF4-FFF2-40B4-BE49-F238E27FC236}">
                <a16:creationId xmlns:a16="http://schemas.microsoft.com/office/drawing/2014/main" id="{D25CB5DC-3BC7-1BD1-CC97-BB3EE9942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133600"/>
            <a:ext cx="698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1">
            <a:extLst>
              <a:ext uri="{FF2B5EF4-FFF2-40B4-BE49-F238E27FC236}">
                <a16:creationId xmlns:a16="http://schemas.microsoft.com/office/drawing/2014/main" id="{D0D8E506-AC14-14E9-FF82-AA7E09ED3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00213"/>
            <a:ext cx="8507412" cy="4608512"/>
          </a:xfrm>
        </p:spPr>
        <p:txBody>
          <a:bodyPr/>
          <a:lstStyle/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 cell state („memória”) frissítése a forget gate és az input gate segítségével:</a:t>
            </a: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 rejtett állapot kimeneti értékének kiszámolása:</a:t>
            </a: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eaLnBrk="1" hangingPunct="1">
              <a:buFont typeface="Wingdings 2" panose="05020102010507070707" pitchFamily="18" charset="2"/>
              <a:buNone/>
            </a:pPr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endParaRPr lang="hu-HU" altLang="hu-HU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7" name="Picture 12" descr="szte_cimer.tif">
            <a:extLst>
              <a:ext uri="{FF2B5EF4-FFF2-40B4-BE49-F238E27FC236}">
                <a16:creationId xmlns:a16="http://schemas.microsoft.com/office/drawing/2014/main" id="{4FC0259C-7CC8-24D8-80A9-D7F623FF6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4763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Cím 8">
            <a:extLst>
              <a:ext uri="{FF2B5EF4-FFF2-40B4-BE49-F238E27FC236}">
                <a16:creationId xmlns:a16="http://schemas.microsoft.com/office/drawing/2014/main" id="{0082C9B3-2799-F3A0-A05A-0BA6851EF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52413"/>
            <a:ext cx="8229600" cy="565150"/>
          </a:xfrm>
        </p:spPr>
        <p:txBody>
          <a:bodyPr/>
          <a:lstStyle/>
          <a:p>
            <a:pPr algn="ctr" eaLnBrk="1" hangingPunct="1"/>
            <a:r>
              <a:rPr lang="hu-HU" altLang="hu-HU" sz="4000">
                <a:solidFill>
                  <a:schemeClr val="bg1"/>
                </a:solidFill>
              </a:rPr>
              <a:t>LSTM neuron</a:t>
            </a:r>
          </a:p>
        </p:txBody>
      </p:sp>
      <p:sp>
        <p:nvSpPr>
          <p:cNvPr id="21509" name="Rectangle 7">
            <a:extLst>
              <a:ext uri="{FF2B5EF4-FFF2-40B4-BE49-F238E27FC236}">
                <a16:creationId xmlns:a16="http://schemas.microsoft.com/office/drawing/2014/main" id="{A5D8897D-DE75-1343-BD89-86B54A2B8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1510" name="Rectangle 9">
            <a:extLst>
              <a:ext uri="{FF2B5EF4-FFF2-40B4-BE49-F238E27FC236}">
                <a16:creationId xmlns:a16="http://schemas.microsoft.com/office/drawing/2014/main" id="{8DE0A2C2-19C2-D15F-F8F8-000F356D9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1511" name="Rectangle 11">
            <a:extLst>
              <a:ext uri="{FF2B5EF4-FFF2-40B4-BE49-F238E27FC236}">
                <a16:creationId xmlns:a16="http://schemas.microsoft.com/office/drawing/2014/main" id="{82652B75-DEA3-1A96-56A3-41140C124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1512" name="Rectangle 12">
            <a:extLst>
              <a:ext uri="{FF2B5EF4-FFF2-40B4-BE49-F238E27FC236}">
                <a16:creationId xmlns:a16="http://schemas.microsoft.com/office/drawing/2014/main" id="{78821EB5-FDC9-BA29-E59F-173593ED1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1513" name="Rectangle 14">
            <a:extLst>
              <a:ext uri="{FF2B5EF4-FFF2-40B4-BE49-F238E27FC236}">
                <a16:creationId xmlns:a16="http://schemas.microsoft.com/office/drawing/2014/main" id="{FA397A69-828E-6821-B4EC-FF1998A4E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1514" name="Rectangle 6">
            <a:extLst>
              <a:ext uri="{FF2B5EF4-FFF2-40B4-BE49-F238E27FC236}">
                <a16:creationId xmlns:a16="http://schemas.microsoft.com/office/drawing/2014/main" id="{0B11F93C-07AB-344C-E71D-0957E75FC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1515" name="Rectangle 8">
            <a:extLst>
              <a:ext uri="{FF2B5EF4-FFF2-40B4-BE49-F238E27FC236}">
                <a16:creationId xmlns:a16="http://schemas.microsoft.com/office/drawing/2014/main" id="{B22715B1-15DB-4AF2-B905-D18BEF995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1516" name="Rectangle 6">
            <a:extLst>
              <a:ext uri="{FF2B5EF4-FFF2-40B4-BE49-F238E27FC236}">
                <a16:creationId xmlns:a16="http://schemas.microsoft.com/office/drawing/2014/main" id="{B64CBAB0-D6DF-0C59-004A-0D48FFAC0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pic>
        <p:nvPicPr>
          <p:cNvPr id="21517" name="Picture 2">
            <a:extLst>
              <a:ext uri="{FF2B5EF4-FFF2-40B4-BE49-F238E27FC236}">
                <a16:creationId xmlns:a16="http://schemas.microsoft.com/office/drawing/2014/main" id="{A3C71A14-6E07-89E4-B91A-C377C5E1F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492375"/>
            <a:ext cx="56991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4">
            <a:extLst>
              <a:ext uri="{FF2B5EF4-FFF2-40B4-BE49-F238E27FC236}">
                <a16:creationId xmlns:a16="http://schemas.microsoft.com/office/drawing/2014/main" id="{4F11E3C8-8D6B-7935-239D-B670CFFC4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508500"/>
            <a:ext cx="714375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1">
            <a:extLst>
              <a:ext uri="{FF2B5EF4-FFF2-40B4-BE49-F238E27FC236}">
                <a16:creationId xmlns:a16="http://schemas.microsoft.com/office/drawing/2014/main" id="{E251BDF2-87B5-50B8-2D6C-8891A448F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00213"/>
            <a:ext cx="8507412" cy="4608512"/>
          </a:xfrm>
        </p:spPr>
        <p:txBody>
          <a:bodyPr/>
          <a:lstStyle/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eaLnBrk="1" hangingPunct="1">
              <a:buFont typeface="Wingdings 2" panose="05020102010507070707" pitchFamily="18" charset="2"/>
              <a:buNone/>
            </a:pPr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endParaRPr lang="hu-HU" altLang="hu-HU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1" name="Picture 12" descr="szte_cimer.tif">
            <a:extLst>
              <a:ext uri="{FF2B5EF4-FFF2-40B4-BE49-F238E27FC236}">
                <a16:creationId xmlns:a16="http://schemas.microsoft.com/office/drawing/2014/main" id="{F8088D25-F721-D7BD-F9F6-7A7A6FD42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52400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Cím 8">
            <a:extLst>
              <a:ext uri="{FF2B5EF4-FFF2-40B4-BE49-F238E27FC236}">
                <a16:creationId xmlns:a16="http://schemas.microsoft.com/office/drawing/2014/main" id="{8B7633C1-A0EB-121D-CFD6-C4FE5236D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257175"/>
            <a:ext cx="8229600" cy="566738"/>
          </a:xfrm>
        </p:spPr>
        <p:txBody>
          <a:bodyPr/>
          <a:lstStyle/>
          <a:p>
            <a:pPr algn="ctr" eaLnBrk="1" hangingPunct="1"/>
            <a:r>
              <a:rPr lang="hu-HU" altLang="hu-HU" sz="4000">
                <a:solidFill>
                  <a:schemeClr val="bg1"/>
                </a:solidFill>
              </a:rPr>
              <a:t>LSTM összegezve</a:t>
            </a:r>
          </a:p>
        </p:txBody>
      </p:sp>
      <p:sp>
        <p:nvSpPr>
          <p:cNvPr id="22533" name="Rectangle 7">
            <a:extLst>
              <a:ext uri="{FF2B5EF4-FFF2-40B4-BE49-F238E27FC236}">
                <a16:creationId xmlns:a16="http://schemas.microsoft.com/office/drawing/2014/main" id="{C11A5A44-D1E7-D69B-49BB-7DEF50BB9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2534" name="Rectangle 9">
            <a:extLst>
              <a:ext uri="{FF2B5EF4-FFF2-40B4-BE49-F238E27FC236}">
                <a16:creationId xmlns:a16="http://schemas.microsoft.com/office/drawing/2014/main" id="{62F9BA1B-930D-F770-DEA6-C2B70A30A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2535" name="Rectangle 11">
            <a:extLst>
              <a:ext uri="{FF2B5EF4-FFF2-40B4-BE49-F238E27FC236}">
                <a16:creationId xmlns:a16="http://schemas.microsoft.com/office/drawing/2014/main" id="{82C7C24C-A495-4A41-C56F-1DA85AEC7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2536" name="Rectangle 12">
            <a:extLst>
              <a:ext uri="{FF2B5EF4-FFF2-40B4-BE49-F238E27FC236}">
                <a16:creationId xmlns:a16="http://schemas.microsoft.com/office/drawing/2014/main" id="{8BCF8DDA-84EC-C9BA-407F-EF0F1AC4E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2537" name="Rectangle 14">
            <a:extLst>
              <a:ext uri="{FF2B5EF4-FFF2-40B4-BE49-F238E27FC236}">
                <a16:creationId xmlns:a16="http://schemas.microsoft.com/office/drawing/2014/main" id="{C9FDCCB9-3855-9BB0-EE63-C89DA6B9A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2538" name="Rectangle 6">
            <a:extLst>
              <a:ext uri="{FF2B5EF4-FFF2-40B4-BE49-F238E27FC236}">
                <a16:creationId xmlns:a16="http://schemas.microsoft.com/office/drawing/2014/main" id="{277598C4-2CDA-6E55-BE9E-642CFA0E8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2539" name="Rectangle 8">
            <a:extLst>
              <a:ext uri="{FF2B5EF4-FFF2-40B4-BE49-F238E27FC236}">
                <a16:creationId xmlns:a16="http://schemas.microsoft.com/office/drawing/2014/main" id="{70A2F615-D3C3-DB94-93C4-6200F2BEA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2540" name="Rectangle 6">
            <a:extLst>
              <a:ext uri="{FF2B5EF4-FFF2-40B4-BE49-F238E27FC236}">
                <a16:creationId xmlns:a16="http://schemas.microsoft.com/office/drawing/2014/main" id="{76E26638-0057-502D-6D6C-C1331262F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pic>
        <p:nvPicPr>
          <p:cNvPr id="22541" name="Picture 2">
            <a:extLst>
              <a:ext uri="{FF2B5EF4-FFF2-40B4-BE49-F238E27FC236}">
                <a16:creationId xmlns:a16="http://schemas.microsoft.com/office/drawing/2014/main" id="{7E94FC82-72C0-F582-B9A8-AB7997FEE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28775"/>
            <a:ext cx="6911975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3">
            <a:extLst>
              <a:ext uri="{FF2B5EF4-FFF2-40B4-BE49-F238E27FC236}">
                <a16:creationId xmlns:a16="http://schemas.microsoft.com/office/drawing/2014/main" id="{6B1EE398-E978-5AEC-0469-6FFC999F9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084763"/>
            <a:ext cx="46386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1">
            <a:extLst>
              <a:ext uri="{FF2B5EF4-FFF2-40B4-BE49-F238E27FC236}">
                <a16:creationId xmlns:a16="http://schemas.microsoft.com/office/drawing/2014/main" id="{44619D5B-A51E-A095-F65B-1E69F1FAB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00213"/>
            <a:ext cx="8507412" cy="4608512"/>
          </a:xfrm>
        </p:spPr>
        <p:txBody>
          <a:bodyPr/>
          <a:lstStyle/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LSTM cellákból ugyanúgy építhetünk hálózatot, mint a sima visszacsatolt neuronokból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betanítás persze bonyolultabb és lassabb lesz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De a legtöbb feladaton tényleg jobb eredményeket ad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LSTM variánsai: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Vannak még több útvonalat tartalmazó változatok</a:t>
            </a:r>
          </a:p>
          <a:p>
            <a:pPr lvl="2" eaLnBrk="1" hangingPunct="1"/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  <a:t>LSTM „peephole” kapcsolatokkal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Vagy épp ellenkezőleg, egyszerűsített változatok</a:t>
            </a:r>
          </a:p>
          <a:p>
            <a:pPr lvl="2" eaLnBrk="1" hangingPunct="1"/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  <a:t>Pl. GRU – gated recurrent unit (ld. következő 2 dia)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Jelenleg az egyik legaktívabb kutatási terület</a:t>
            </a: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https://www.slideshare.net/LarryGuo2/chapter-10-170505-l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https://towardsdatascience.com/illustrated-guide-to-lstms-and-gru-s-a-step-by-step-explanation-44e9eb85bf21</a:t>
            </a: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eaLnBrk="1" hangingPunct="1">
              <a:buFont typeface="Wingdings 2" panose="05020102010507070707" pitchFamily="18" charset="2"/>
              <a:buNone/>
            </a:pPr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endParaRPr lang="hu-HU" altLang="hu-HU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5" name="Picture 12" descr="szte_cimer.tif">
            <a:extLst>
              <a:ext uri="{FF2B5EF4-FFF2-40B4-BE49-F238E27FC236}">
                <a16:creationId xmlns:a16="http://schemas.microsoft.com/office/drawing/2014/main" id="{DFE8504B-F7F6-D3AF-6629-94070BD9E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52400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Cím 8">
            <a:extLst>
              <a:ext uri="{FF2B5EF4-FFF2-40B4-BE49-F238E27FC236}">
                <a16:creationId xmlns:a16="http://schemas.microsoft.com/office/drawing/2014/main" id="{94822194-33A8-1AA6-2B60-8805ECD09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192088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4000">
                <a:solidFill>
                  <a:schemeClr val="bg1"/>
                </a:solidFill>
              </a:rPr>
              <a:t>LSTM hálózat</a:t>
            </a:r>
          </a:p>
        </p:txBody>
      </p:sp>
      <p:sp>
        <p:nvSpPr>
          <p:cNvPr id="23557" name="Rectangle 7">
            <a:extLst>
              <a:ext uri="{FF2B5EF4-FFF2-40B4-BE49-F238E27FC236}">
                <a16:creationId xmlns:a16="http://schemas.microsoft.com/office/drawing/2014/main" id="{E36273C2-CAC4-D703-9EF7-F97A00515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3558" name="Rectangle 9">
            <a:extLst>
              <a:ext uri="{FF2B5EF4-FFF2-40B4-BE49-F238E27FC236}">
                <a16:creationId xmlns:a16="http://schemas.microsoft.com/office/drawing/2014/main" id="{15E6A6A2-87A6-3CEE-4140-5472CDE42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3559" name="Rectangle 11">
            <a:extLst>
              <a:ext uri="{FF2B5EF4-FFF2-40B4-BE49-F238E27FC236}">
                <a16:creationId xmlns:a16="http://schemas.microsoft.com/office/drawing/2014/main" id="{AC910ED9-6E9C-649A-05B8-C05A1C52F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3560" name="Rectangle 12">
            <a:extLst>
              <a:ext uri="{FF2B5EF4-FFF2-40B4-BE49-F238E27FC236}">
                <a16:creationId xmlns:a16="http://schemas.microsoft.com/office/drawing/2014/main" id="{10B77569-7D67-37F3-4A3F-089B5A47F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3561" name="Rectangle 14">
            <a:extLst>
              <a:ext uri="{FF2B5EF4-FFF2-40B4-BE49-F238E27FC236}">
                <a16:creationId xmlns:a16="http://schemas.microsoft.com/office/drawing/2014/main" id="{1766A529-A8FF-F5CE-0BA8-EF09E15E5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3562" name="Rectangle 6">
            <a:extLst>
              <a:ext uri="{FF2B5EF4-FFF2-40B4-BE49-F238E27FC236}">
                <a16:creationId xmlns:a16="http://schemas.microsoft.com/office/drawing/2014/main" id="{E506FB8F-8400-9799-CEAE-77954E260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3563" name="Rectangle 8">
            <a:extLst>
              <a:ext uri="{FF2B5EF4-FFF2-40B4-BE49-F238E27FC236}">
                <a16:creationId xmlns:a16="http://schemas.microsoft.com/office/drawing/2014/main" id="{008E2DE3-2402-2D84-7CF9-9CAD1086B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3564" name="Rectangle 6">
            <a:extLst>
              <a:ext uri="{FF2B5EF4-FFF2-40B4-BE49-F238E27FC236}">
                <a16:creationId xmlns:a16="http://schemas.microsoft.com/office/drawing/2014/main" id="{3749F724-0C0A-2E88-28E8-087EE0F8E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1">
            <a:extLst>
              <a:ext uri="{FF2B5EF4-FFF2-40B4-BE49-F238E27FC236}">
                <a16:creationId xmlns:a16="http://schemas.microsoft.com/office/drawing/2014/main" id="{EED74692-811A-E4D2-1F1F-2DF108626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00213"/>
            <a:ext cx="8507412" cy="4608512"/>
          </a:xfrm>
        </p:spPr>
        <p:txBody>
          <a:bodyPr/>
          <a:lstStyle/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 GRU kevesebb kaput használ, de a tapasztalatok szerint könnyebben, gyorsabban tanítható,  és hasonló pontosságra képes, mint az LSTM</a:t>
            </a:r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eaLnBrk="1" hangingPunct="1">
              <a:buFont typeface="Wingdings 2" panose="05020102010507070707" pitchFamily="18" charset="2"/>
              <a:buNone/>
            </a:pPr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endParaRPr lang="hu-HU" altLang="hu-HU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12" descr="szte_cimer.tif">
            <a:extLst>
              <a:ext uri="{FF2B5EF4-FFF2-40B4-BE49-F238E27FC236}">
                <a16:creationId xmlns:a16="http://schemas.microsoft.com/office/drawing/2014/main" id="{D88A8407-E00E-8C81-4C88-9043A32F9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52400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Cím 8">
            <a:extLst>
              <a:ext uri="{FF2B5EF4-FFF2-40B4-BE49-F238E27FC236}">
                <a16:creationId xmlns:a16="http://schemas.microsoft.com/office/drawing/2014/main" id="{0284A2AD-5D03-DD90-F4C0-EA3DC3B96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192088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4000">
                <a:solidFill>
                  <a:schemeClr val="bg1"/>
                </a:solidFill>
              </a:rPr>
              <a:t>LSTM vs. GRU</a:t>
            </a:r>
          </a:p>
        </p:txBody>
      </p:sp>
      <p:sp>
        <p:nvSpPr>
          <p:cNvPr id="24581" name="Rectangle 7">
            <a:extLst>
              <a:ext uri="{FF2B5EF4-FFF2-40B4-BE49-F238E27FC236}">
                <a16:creationId xmlns:a16="http://schemas.microsoft.com/office/drawing/2014/main" id="{D11869B2-DE87-4686-F711-460AB4239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4582" name="Rectangle 9">
            <a:extLst>
              <a:ext uri="{FF2B5EF4-FFF2-40B4-BE49-F238E27FC236}">
                <a16:creationId xmlns:a16="http://schemas.microsoft.com/office/drawing/2014/main" id="{39913967-D2BD-46A5-F5B8-24D154F35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4583" name="Rectangle 11">
            <a:extLst>
              <a:ext uri="{FF2B5EF4-FFF2-40B4-BE49-F238E27FC236}">
                <a16:creationId xmlns:a16="http://schemas.microsoft.com/office/drawing/2014/main" id="{C47D5B14-3662-4FAF-2FA5-4F7F01B73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4584" name="Rectangle 12">
            <a:extLst>
              <a:ext uri="{FF2B5EF4-FFF2-40B4-BE49-F238E27FC236}">
                <a16:creationId xmlns:a16="http://schemas.microsoft.com/office/drawing/2014/main" id="{0A0BD1D3-C2F8-BBDF-E398-1267ABE22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4585" name="Rectangle 14">
            <a:extLst>
              <a:ext uri="{FF2B5EF4-FFF2-40B4-BE49-F238E27FC236}">
                <a16:creationId xmlns:a16="http://schemas.microsoft.com/office/drawing/2014/main" id="{F714A883-6524-6D80-BF15-DBCC916E3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4586" name="Rectangle 6">
            <a:extLst>
              <a:ext uri="{FF2B5EF4-FFF2-40B4-BE49-F238E27FC236}">
                <a16:creationId xmlns:a16="http://schemas.microsoft.com/office/drawing/2014/main" id="{3BF4E325-2DA9-AC6D-45AB-AC9718E92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4587" name="Rectangle 8">
            <a:extLst>
              <a:ext uri="{FF2B5EF4-FFF2-40B4-BE49-F238E27FC236}">
                <a16:creationId xmlns:a16="http://schemas.microsoft.com/office/drawing/2014/main" id="{014512EF-2FFA-E50F-E649-337E70FE8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4588" name="Rectangle 6">
            <a:extLst>
              <a:ext uri="{FF2B5EF4-FFF2-40B4-BE49-F238E27FC236}">
                <a16:creationId xmlns:a16="http://schemas.microsoft.com/office/drawing/2014/main" id="{993F1BEE-C38B-A730-ECB7-55830AA3F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pic>
        <p:nvPicPr>
          <p:cNvPr id="24589" name="Kép 2">
            <a:extLst>
              <a:ext uri="{FF2B5EF4-FFF2-40B4-BE49-F238E27FC236}">
                <a16:creationId xmlns:a16="http://schemas.microsoft.com/office/drawing/2014/main" id="{5ABA086D-F39C-7551-BD95-7C4063210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1404938"/>
            <a:ext cx="64992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1">
            <a:extLst>
              <a:ext uri="{FF2B5EF4-FFF2-40B4-BE49-F238E27FC236}">
                <a16:creationId xmlns:a16="http://schemas.microsoft.com/office/drawing/2014/main" id="{8BF14903-D957-2065-9A79-8B01C0E12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00213"/>
            <a:ext cx="8507412" cy="4608512"/>
          </a:xfrm>
        </p:spPr>
        <p:txBody>
          <a:bodyPr/>
          <a:lstStyle/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 kevesebb kapu miatt egyetlen GRU egység kevesebb egyenlettel írható le, mint az LSTM</a:t>
            </a:r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eaLnBrk="1" hangingPunct="1">
              <a:buFont typeface="Wingdings 2" panose="05020102010507070707" pitchFamily="18" charset="2"/>
              <a:buNone/>
            </a:pPr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endParaRPr lang="hu-HU" altLang="hu-HU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3" name="Picture 12" descr="szte_cimer.tif">
            <a:extLst>
              <a:ext uri="{FF2B5EF4-FFF2-40B4-BE49-F238E27FC236}">
                <a16:creationId xmlns:a16="http://schemas.microsoft.com/office/drawing/2014/main" id="{95AE3FD2-DEDF-573C-8088-5CF52A64C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144000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Cím 8">
            <a:extLst>
              <a:ext uri="{FF2B5EF4-FFF2-40B4-BE49-F238E27FC236}">
                <a16:creationId xmlns:a16="http://schemas.microsoft.com/office/drawing/2014/main" id="{18D76ABD-B6B2-B7CA-B95D-8AA1B8037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192088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4000">
                <a:solidFill>
                  <a:schemeClr val="bg1"/>
                </a:solidFill>
              </a:rPr>
              <a:t>LSTM vs. GRU</a:t>
            </a:r>
          </a:p>
        </p:txBody>
      </p:sp>
      <p:sp>
        <p:nvSpPr>
          <p:cNvPr id="25605" name="Rectangle 7">
            <a:extLst>
              <a:ext uri="{FF2B5EF4-FFF2-40B4-BE49-F238E27FC236}">
                <a16:creationId xmlns:a16="http://schemas.microsoft.com/office/drawing/2014/main" id="{12D76F54-5582-628F-7E60-470D012D1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5606" name="Rectangle 9">
            <a:extLst>
              <a:ext uri="{FF2B5EF4-FFF2-40B4-BE49-F238E27FC236}">
                <a16:creationId xmlns:a16="http://schemas.microsoft.com/office/drawing/2014/main" id="{F3BF021C-5666-F8F5-E08E-1FB8C9CBD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5607" name="Rectangle 11">
            <a:extLst>
              <a:ext uri="{FF2B5EF4-FFF2-40B4-BE49-F238E27FC236}">
                <a16:creationId xmlns:a16="http://schemas.microsoft.com/office/drawing/2014/main" id="{33DFF17A-ECB1-4B36-AB98-63567313C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5608" name="Rectangle 12">
            <a:extLst>
              <a:ext uri="{FF2B5EF4-FFF2-40B4-BE49-F238E27FC236}">
                <a16:creationId xmlns:a16="http://schemas.microsoft.com/office/drawing/2014/main" id="{E375B5D4-B9D3-1B03-AA44-F5291E0A2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5609" name="Rectangle 14">
            <a:extLst>
              <a:ext uri="{FF2B5EF4-FFF2-40B4-BE49-F238E27FC236}">
                <a16:creationId xmlns:a16="http://schemas.microsoft.com/office/drawing/2014/main" id="{53F6FECF-F607-1DBF-2C3B-E2B4E7EDF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5610" name="Rectangle 6">
            <a:extLst>
              <a:ext uri="{FF2B5EF4-FFF2-40B4-BE49-F238E27FC236}">
                <a16:creationId xmlns:a16="http://schemas.microsoft.com/office/drawing/2014/main" id="{B3396F89-8C5C-760C-3974-E9C1D0121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5611" name="Rectangle 8">
            <a:extLst>
              <a:ext uri="{FF2B5EF4-FFF2-40B4-BE49-F238E27FC236}">
                <a16:creationId xmlns:a16="http://schemas.microsoft.com/office/drawing/2014/main" id="{FB8A1790-D99B-833A-7094-7C377985C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5612" name="Rectangle 6">
            <a:extLst>
              <a:ext uri="{FF2B5EF4-FFF2-40B4-BE49-F238E27FC236}">
                <a16:creationId xmlns:a16="http://schemas.microsoft.com/office/drawing/2014/main" id="{722D6BC3-D6CC-D689-1C2A-55D472FC3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pic>
        <p:nvPicPr>
          <p:cNvPr id="25613" name="Kép 1">
            <a:extLst>
              <a:ext uri="{FF2B5EF4-FFF2-40B4-BE49-F238E27FC236}">
                <a16:creationId xmlns:a16="http://schemas.microsoft.com/office/drawing/2014/main" id="{453400EB-5F37-767B-74B3-2FAB465377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2584450"/>
            <a:ext cx="566737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1">
            <a:extLst>
              <a:ext uri="{FF2B5EF4-FFF2-40B4-BE49-F238E27FC236}">
                <a16:creationId xmlns:a16="http://schemas.microsoft.com/office/drawing/2014/main" id="{F42EF1DA-EA8C-85DA-9FC9-C6E9221EE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628775"/>
            <a:ext cx="8507412" cy="4608513"/>
          </a:xfrm>
        </p:spPr>
        <p:txBody>
          <a:bodyPr/>
          <a:lstStyle/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 jelet mindkét irányban feldolgozzuk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Mindkét irányhoz tartozni fog 1-1 rejtett réteg (egymástól függetlenek!)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kimeneti réteg felhasználja mindkét rejtett réteget</a:t>
            </a:r>
          </a:p>
          <a:p>
            <a:pPr lvl="2" eaLnBrk="1" hangingPunct="1"/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  <a:t>Előny: az előző és a későbbi kontextust is figyelembe veszi</a:t>
            </a:r>
          </a:p>
          <a:p>
            <a:pPr lvl="2" eaLnBrk="1" hangingPunct="1"/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  <a:t>Hátrány: valós időben nem megy</a:t>
            </a: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eaLnBrk="1" hangingPunct="1">
              <a:buFont typeface="Wingdings 2" panose="05020102010507070707" pitchFamily="18" charset="2"/>
              <a:buNone/>
            </a:pPr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endParaRPr lang="hu-HU" altLang="hu-HU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12" descr="szte_cimer.tif">
            <a:extLst>
              <a:ext uri="{FF2B5EF4-FFF2-40B4-BE49-F238E27FC236}">
                <a16:creationId xmlns:a16="http://schemas.microsoft.com/office/drawing/2014/main" id="{13AD4C36-1492-1D45-DAD8-CC38E244B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7762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Cím 8">
            <a:extLst>
              <a:ext uri="{FF2B5EF4-FFF2-40B4-BE49-F238E27FC236}">
                <a16:creationId xmlns:a16="http://schemas.microsoft.com/office/drawing/2014/main" id="{50F27E13-3325-520E-D87D-56156D506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247650"/>
            <a:ext cx="8229600" cy="566738"/>
          </a:xfrm>
        </p:spPr>
        <p:txBody>
          <a:bodyPr/>
          <a:lstStyle/>
          <a:p>
            <a:pPr algn="ctr" eaLnBrk="1" hangingPunct="1"/>
            <a:r>
              <a:rPr lang="hu-HU" altLang="hu-HU" sz="3600">
                <a:solidFill>
                  <a:schemeClr val="bg1"/>
                </a:solidFill>
              </a:rPr>
              <a:t>Kétirányú (bidirectional) rekurrens háló </a:t>
            </a:r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28F60197-4ED0-8179-454E-EC2C25595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6630" name="Rectangle 9">
            <a:extLst>
              <a:ext uri="{FF2B5EF4-FFF2-40B4-BE49-F238E27FC236}">
                <a16:creationId xmlns:a16="http://schemas.microsoft.com/office/drawing/2014/main" id="{A7C830F2-633C-F72A-E3D1-621D98106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6631" name="Rectangle 11">
            <a:extLst>
              <a:ext uri="{FF2B5EF4-FFF2-40B4-BE49-F238E27FC236}">
                <a16:creationId xmlns:a16="http://schemas.microsoft.com/office/drawing/2014/main" id="{90097BEE-EE3A-76E5-5638-579735003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6632" name="Rectangle 12">
            <a:extLst>
              <a:ext uri="{FF2B5EF4-FFF2-40B4-BE49-F238E27FC236}">
                <a16:creationId xmlns:a16="http://schemas.microsoft.com/office/drawing/2014/main" id="{A0AA559E-5201-743B-F389-36C44A06D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6633" name="Rectangle 14">
            <a:extLst>
              <a:ext uri="{FF2B5EF4-FFF2-40B4-BE49-F238E27FC236}">
                <a16:creationId xmlns:a16="http://schemas.microsoft.com/office/drawing/2014/main" id="{6C5F4AFC-5B3C-F758-D093-0DD144105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6634" name="Rectangle 6">
            <a:extLst>
              <a:ext uri="{FF2B5EF4-FFF2-40B4-BE49-F238E27FC236}">
                <a16:creationId xmlns:a16="http://schemas.microsoft.com/office/drawing/2014/main" id="{EE7B9F24-8D67-9FF1-F0E8-F968B72DE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6635" name="Rectangle 8">
            <a:extLst>
              <a:ext uri="{FF2B5EF4-FFF2-40B4-BE49-F238E27FC236}">
                <a16:creationId xmlns:a16="http://schemas.microsoft.com/office/drawing/2014/main" id="{9AF20358-E80A-C006-DCF2-9900856E2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6636" name="Rectangle 6">
            <a:extLst>
              <a:ext uri="{FF2B5EF4-FFF2-40B4-BE49-F238E27FC236}">
                <a16:creationId xmlns:a16="http://schemas.microsoft.com/office/drawing/2014/main" id="{0E133B24-DF9A-D771-CE10-AE58AB80E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pic>
        <p:nvPicPr>
          <p:cNvPr id="26637" name="Kép 1">
            <a:extLst>
              <a:ext uri="{FF2B5EF4-FFF2-40B4-BE49-F238E27FC236}">
                <a16:creationId xmlns:a16="http://schemas.microsoft.com/office/drawing/2014/main" id="{D06DBE26-B0D6-F06B-E8EA-4C99E4889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644900"/>
            <a:ext cx="84201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1">
            <a:extLst>
              <a:ext uri="{FF2B5EF4-FFF2-40B4-BE49-F238E27FC236}">
                <a16:creationId xmlns:a16="http://schemas.microsoft.com/office/drawing/2014/main" id="{3ACA8B37-CC57-52D3-D7CE-BCAB8E3C4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628775"/>
            <a:ext cx="8507412" cy="4608513"/>
          </a:xfrm>
        </p:spPr>
        <p:txBody>
          <a:bodyPr/>
          <a:lstStyle/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Természetesen rekurrens hálónál is lehet több réteget egymásra pakolni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Akár kétirányút is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De kevésbé (illetve kevesebb réteget) szokás, mint előrecsatolt rétegekkel</a:t>
            </a:r>
          </a:p>
          <a:p>
            <a:pPr lvl="2" eaLnBrk="1" hangingPunct="1"/>
            <a:r>
              <a:rPr lang="hu-HU" altLang="hu-HU" sz="1900">
                <a:latin typeface="Times New Roman" panose="02020603050405020304" pitchFamily="18" charset="0"/>
                <a:cs typeface="Times New Roman" panose="02020603050405020304" pitchFamily="18" charset="0"/>
              </a:rPr>
              <a:t>A rekurrens hálónak eleve nagyobb a reprezentációs ereje</a:t>
            </a:r>
          </a:p>
          <a:p>
            <a:pPr lvl="2" eaLnBrk="1" hangingPunct="1"/>
            <a:r>
              <a:rPr lang="hu-HU" altLang="hu-HU" sz="1900">
                <a:latin typeface="Times New Roman" panose="02020603050405020304" pitchFamily="18" charset="0"/>
                <a:cs typeface="Times New Roman" panose="02020603050405020304" pitchFamily="18" charset="0"/>
              </a:rPr>
              <a:t>A tanítása viszont lassabb és bonyodalmasabb</a:t>
            </a: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eaLnBrk="1" hangingPunct="1">
              <a:buFont typeface="Wingdings 2" panose="05020102010507070707" pitchFamily="18" charset="2"/>
              <a:buNone/>
            </a:pPr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endParaRPr lang="hu-HU" altLang="hu-HU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1" name="Picture 12" descr="szte_cimer.tif">
            <a:extLst>
              <a:ext uri="{FF2B5EF4-FFF2-40B4-BE49-F238E27FC236}">
                <a16:creationId xmlns:a16="http://schemas.microsoft.com/office/drawing/2014/main" id="{425A9583-4A72-9099-C841-508B34ED7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158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Cím 8">
            <a:extLst>
              <a:ext uri="{FF2B5EF4-FFF2-40B4-BE49-F238E27FC236}">
                <a16:creationId xmlns:a16="http://schemas.microsoft.com/office/drawing/2014/main" id="{A4C54B3A-51B8-AE17-840C-BF3FAF194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247650"/>
            <a:ext cx="8229600" cy="566738"/>
          </a:xfrm>
        </p:spPr>
        <p:txBody>
          <a:bodyPr/>
          <a:lstStyle/>
          <a:p>
            <a:pPr algn="ctr" eaLnBrk="1" hangingPunct="1"/>
            <a:r>
              <a:rPr lang="hu-HU" altLang="hu-HU" sz="4000">
                <a:solidFill>
                  <a:schemeClr val="bg1"/>
                </a:solidFill>
              </a:rPr>
              <a:t>Mély rekurrens hálók </a:t>
            </a:r>
          </a:p>
        </p:txBody>
      </p:sp>
      <p:sp>
        <p:nvSpPr>
          <p:cNvPr id="27653" name="Rectangle 7">
            <a:extLst>
              <a:ext uri="{FF2B5EF4-FFF2-40B4-BE49-F238E27FC236}">
                <a16:creationId xmlns:a16="http://schemas.microsoft.com/office/drawing/2014/main" id="{C39C550A-7461-E922-593C-B0983603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7654" name="Rectangle 9">
            <a:extLst>
              <a:ext uri="{FF2B5EF4-FFF2-40B4-BE49-F238E27FC236}">
                <a16:creationId xmlns:a16="http://schemas.microsoft.com/office/drawing/2014/main" id="{676F8645-B4B0-BC11-452E-5816F44F2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7655" name="Rectangle 11">
            <a:extLst>
              <a:ext uri="{FF2B5EF4-FFF2-40B4-BE49-F238E27FC236}">
                <a16:creationId xmlns:a16="http://schemas.microsoft.com/office/drawing/2014/main" id="{9068D766-59DA-8804-4E66-65BBDF3C7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7656" name="Rectangle 12">
            <a:extLst>
              <a:ext uri="{FF2B5EF4-FFF2-40B4-BE49-F238E27FC236}">
                <a16:creationId xmlns:a16="http://schemas.microsoft.com/office/drawing/2014/main" id="{37BD8FC4-3125-AEB1-8676-0F9353FCE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7657" name="Rectangle 14">
            <a:extLst>
              <a:ext uri="{FF2B5EF4-FFF2-40B4-BE49-F238E27FC236}">
                <a16:creationId xmlns:a16="http://schemas.microsoft.com/office/drawing/2014/main" id="{6652123E-B838-274F-1E45-AFD402721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7658" name="Rectangle 6">
            <a:extLst>
              <a:ext uri="{FF2B5EF4-FFF2-40B4-BE49-F238E27FC236}">
                <a16:creationId xmlns:a16="http://schemas.microsoft.com/office/drawing/2014/main" id="{04694698-269D-73E5-DAB1-6E5AB9740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7659" name="Rectangle 8">
            <a:extLst>
              <a:ext uri="{FF2B5EF4-FFF2-40B4-BE49-F238E27FC236}">
                <a16:creationId xmlns:a16="http://schemas.microsoft.com/office/drawing/2014/main" id="{D985B4E5-347B-FF4F-D197-7003FE0FE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7660" name="Rectangle 6">
            <a:extLst>
              <a:ext uri="{FF2B5EF4-FFF2-40B4-BE49-F238E27FC236}">
                <a16:creationId xmlns:a16="http://schemas.microsoft.com/office/drawing/2014/main" id="{198AB4BD-B422-C3F5-C260-14EF47188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pic>
        <p:nvPicPr>
          <p:cNvPr id="27661" name="Picture 2">
            <a:extLst>
              <a:ext uri="{FF2B5EF4-FFF2-40B4-BE49-F238E27FC236}">
                <a16:creationId xmlns:a16="http://schemas.microsoft.com/office/drawing/2014/main" id="{34BB7280-0AF3-6ADA-6808-C4ADFA141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500438"/>
            <a:ext cx="6624637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1">
            <a:extLst>
              <a:ext uri="{FF2B5EF4-FFF2-40B4-BE49-F238E27FC236}">
                <a16:creationId xmlns:a16="http://schemas.microsoft.com/office/drawing/2014/main" id="{1DA2BAE8-C291-7E24-8348-F0D5FD3F5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84313"/>
            <a:ext cx="8494712" cy="4608512"/>
          </a:xfrm>
        </p:spPr>
        <p:txBody>
          <a:bodyPr/>
          <a:lstStyle/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Eddig feltételeztük, hogy az egymás után következő példák függetlenek egymástól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Ez a legtöbb alakfelismerési feladat esetén igaz is</a:t>
            </a:r>
          </a:p>
          <a:p>
            <a:pPr lvl="2" eaLnBrk="1" hangingPunct="1"/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  <a:t>Pl. képi alakfelismerés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Vannak azonban feladatok, ahol a minták egymásutánisága fontos plusz információt hordoz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Tipikusan időbeli sorozatok modellezésénél fordul elő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Pl.: beszédfelismerés, nyelvi feldolgozás, kézírás-felismerés, videók elemzése, árfolyambecslés,…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Kérdés, hogy hogyan tudjuk úgy módosítani a hálót, hogy a szomszédokat is figyelembe vegye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Előrecsatolt háló több szomszédos inputon: Time-delay neural network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Visszacsatolt hálózat: recurrent neural network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Visszacsatolt háló hosszú távú memóriával: Long short-term memory network</a:t>
            </a: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eaLnBrk="1" hangingPunct="1">
              <a:buFont typeface="Wingdings 2" panose="05020102010507070707" pitchFamily="18" charset="2"/>
              <a:buNone/>
            </a:pPr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endParaRPr lang="hu-HU" altLang="hu-HU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12" descr="szte_cimer.tif">
            <a:extLst>
              <a:ext uri="{FF2B5EF4-FFF2-40B4-BE49-F238E27FC236}">
                <a16:creationId xmlns:a16="http://schemas.microsoft.com/office/drawing/2014/main" id="{48E68188-B3A5-3269-7B94-0BDC8F839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144000"/>
            <a:ext cx="774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Cím 8">
            <a:extLst>
              <a:ext uri="{FF2B5EF4-FFF2-40B4-BE49-F238E27FC236}">
                <a16:creationId xmlns:a16="http://schemas.microsoft.com/office/drawing/2014/main" id="{E89FF48E-45D2-E5FA-9AEF-0197B992C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25425"/>
            <a:ext cx="8229600" cy="566738"/>
          </a:xfrm>
        </p:spPr>
        <p:txBody>
          <a:bodyPr/>
          <a:lstStyle/>
          <a:p>
            <a:pPr algn="ctr" eaLnBrk="1" hangingPunct="1"/>
            <a:r>
              <a:rPr lang="hu-HU" altLang="hu-HU" sz="4000">
                <a:solidFill>
                  <a:schemeClr val="bg1"/>
                </a:solidFill>
              </a:rPr>
              <a:t>Időbeli sorozatok modellezése</a:t>
            </a:r>
          </a:p>
        </p:txBody>
      </p:sp>
      <p:sp>
        <p:nvSpPr>
          <p:cNvPr id="10245" name="Rectangle 7">
            <a:extLst>
              <a:ext uri="{FF2B5EF4-FFF2-40B4-BE49-F238E27FC236}">
                <a16:creationId xmlns:a16="http://schemas.microsoft.com/office/drawing/2014/main" id="{9DB97553-64C6-2ED7-8EB9-9AA050587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0246" name="Rectangle 9">
            <a:extLst>
              <a:ext uri="{FF2B5EF4-FFF2-40B4-BE49-F238E27FC236}">
                <a16:creationId xmlns:a16="http://schemas.microsoft.com/office/drawing/2014/main" id="{41FD78B0-3B68-8725-7A8A-F4108CA0E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0247" name="Rectangle 11">
            <a:extLst>
              <a:ext uri="{FF2B5EF4-FFF2-40B4-BE49-F238E27FC236}">
                <a16:creationId xmlns:a16="http://schemas.microsoft.com/office/drawing/2014/main" id="{8A396896-EAFE-7C42-9169-56DA266E6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0248" name="Rectangle 12">
            <a:extLst>
              <a:ext uri="{FF2B5EF4-FFF2-40B4-BE49-F238E27FC236}">
                <a16:creationId xmlns:a16="http://schemas.microsoft.com/office/drawing/2014/main" id="{1DA81863-6CDA-34AC-313E-D427E7589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0249" name="Rectangle 14">
            <a:extLst>
              <a:ext uri="{FF2B5EF4-FFF2-40B4-BE49-F238E27FC236}">
                <a16:creationId xmlns:a16="http://schemas.microsoft.com/office/drawing/2014/main" id="{0DD01543-1D7D-33B6-7728-725DCD863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0250" name="Rectangle 6">
            <a:extLst>
              <a:ext uri="{FF2B5EF4-FFF2-40B4-BE49-F238E27FC236}">
                <a16:creationId xmlns:a16="http://schemas.microsoft.com/office/drawing/2014/main" id="{7E0180D9-0C95-98F9-2C19-CF272DDAC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0251" name="Rectangle 8">
            <a:extLst>
              <a:ext uri="{FF2B5EF4-FFF2-40B4-BE49-F238E27FC236}">
                <a16:creationId xmlns:a16="http://schemas.microsoft.com/office/drawing/2014/main" id="{7EA0E333-FC86-1C0C-63CB-3C65BD1BD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0252" name="Rectangle 6">
            <a:extLst>
              <a:ext uri="{FF2B5EF4-FFF2-40B4-BE49-F238E27FC236}">
                <a16:creationId xmlns:a16="http://schemas.microsoft.com/office/drawing/2014/main" id="{D2B86307-B106-458C-4FA3-01FE8B032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ím 1">
            <a:extLst>
              <a:ext uri="{FF2B5EF4-FFF2-40B4-BE49-F238E27FC236}">
                <a16:creationId xmlns:a16="http://schemas.microsoft.com/office/drawing/2014/main" id="{6E5D42FA-40C2-51FC-2631-1108DF5C8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412875"/>
            <a:ext cx="7345362" cy="1439863"/>
          </a:xfrm>
        </p:spPr>
        <p:txBody>
          <a:bodyPr/>
          <a:lstStyle/>
          <a:p>
            <a:r>
              <a:rPr lang="hu-HU" altLang="hu-HU">
                <a:solidFill>
                  <a:schemeClr val="bg1"/>
                </a:solidFill>
              </a:rPr>
              <a:t>KÖSZÖNÖM A FIGYELMET!</a:t>
            </a:r>
          </a:p>
        </p:txBody>
      </p:sp>
      <p:sp>
        <p:nvSpPr>
          <p:cNvPr id="28675" name="Szövegdoboz 6">
            <a:extLst>
              <a:ext uri="{FF2B5EF4-FFF2-40B4-BE49-F238E27FC236}">
                <a16:creationId xmlns:a16="http://schemas.microsoft.com/office/drawing/2014/main" id="{725F1E1A-8483-C144-20BF-853389319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013325"/>
            <a:ext cx="4633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/>
              <a:t>A tananyag az EFOP-3.5.1-16-2017-00004 </a:t>
            </a:r>
          </a:p>
          <a:p>
            <a:r>
              <a:rPr lang="hu-HU" altLang="hu-HU"/>
              <a:t>pályázat támogatásával készült.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1">
            <a:extLst>
              <a:ext uri="{FF2B5EF4-FFF2-40B4-BE49-F238E27FC236}">
                <a16:creationId xmlns:a16="http://schemas.microsoft.com/office/drawing/2014/main" id="{BBD08808-F7DA-DE13-4D08-81F344C88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362950" cy="4608513"/>
          </a:xfrm>
        </p:spPr>
        <p:txBody>
          <a:bodyPr/>
          <a:lstStyle/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Az eredeti (egyetlen input </a:t>
            </a:r>
            <a:b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vektort feldolgozó) </a:t>
            </a:r>
            <a:b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hálónk így nézett ki </a:t>
            </a:r>
            <a:b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(a vonal teljes kapcsolatot jelez):</a:t>
            </a: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Ezt egyszerűen módosíthatjuk úgy,</a:t>
            </a:r>
            <a:b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hogy az input több szomszédos </a:t>
            </a:r>
            <a:b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input vektorból álljon: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Előny: semmi módosítást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nem igényel sem a hálózatban,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sem a tanításában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Hátrány 1: az input mérete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nagyon megnő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Hátrány 2: továbbra is véges környezetet néz</a:t>
            </a: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eaLnBrk="1" hangingPunct="1">
              <a:buFont typeface="Wingdings 2" panose="05020102010507070707" pitchFamily="18" charset="2"/>
              <a:buNone/>
            </a:pPr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endParaRPr lang="hu-HU" altLang="hu-HU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12" descr="szte_cimer.tif">
            <a:extLst>
              <a:ext uri="{FF2B5EF4-FFF2-40B4-BE49-F238E27FC236}">
                <a16:creationId xmlns:a16="http://schemas.microsoft.com/office/drawing/2014/main" id="{4284208E-7530-AD18-E72C-904F9438B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144000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Cím 8">
            <a:extLst>
              <a:ext uri="{FF2B5EF4-FFF2-40B4-BE49-F238E27FC236}">
                <a16:creationId xmlns:a16="http://schemas.microsoft.com/office/drawing/2014/main" id="{32DC5C6A-386F-8C4C-124C-8317C73F5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63" y="171450"/>
            <a:ext cx="8229600" cy="566738"/>
          </a:xfrm>
        </p:spPr>
        <p:txBody>
          <a:bodyPr/>
          <a:lstStyle/>
          <a:p>
            <a:pPr algn="ctr" eaLnBrk="1" hangingPunct="1"/>
            <a:r>
              <a:rPr lang="hu-HU" altLang="hu-HU" sz="3600">
                <a:solidFill>
                  <a:schemeClr val="bg1"/>
                </a:solidFill>
              </a:rPr>
              <a:t>Szomszédos inputok figyelembe vétele</a:t>
            </a:r>
          </a:p>
        </p:txBody>
      </p:sp>
      <p:sp>
        <p:nvSpPr>
          <p:cNvPr id="11269" name="Rectangle 7">
            <a:extLst>
              <a:ext uri="{FF2B5EF4-FFF2-40B4-BE49-F238E27FC236}">
                <a16:creationId xmlns:a16="http://schemas.microsoft.com/office/drawing/2014/main" id="{E27748A8-B114-8CA3-E94E-052B2CF74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1270" name="Rectangle 9">
            <a:extLst>
              <a:ext uri="{FF2B5EF4-FFF2-40B4-BE49-F238E27FC236}">
                <a16:creationId xmlns:a16="http://schemas.microsoft.com/office/drawing/2014/main" id="{FFD82B79-AF01-FA4B-991C-8883A1465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1271" name="Rectangle 11">
            <a:extLst>
              <a:ext uri="{FF2B5EF4-FFF2-40B4-BE49-F238E27FC236}">
                <a16:creationId xmlns:a16="http://schemas.microsoft.com/office/drawing/2014/main" id="{A1F3396E-ADD6-2E0B-8DB7-955D716A2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1272" name="Rectangle 12">
            <a:extLst>
              <a:ext uri="{FF2B5EF4-FFF2-40B4-BE49-F238E27FC236}">
                <a16:creationId xmlns:a16="http://schemas.microsoft.com/office/drawing/2014/main" id="{FC3BD48F-1B39-D58C-55BE-5207186F7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1273" name="Rectangle 14">
            <a:extLst>
              <a:ext uri="{FF2B5EF4-FFF2-40B4-BE49-F238E27FC236}">
                <a16:creationId xmlns:a16="http://schemas.microsoft.com/office/drawing/2014/main" id="{553C5351-403B-F0EA-B087-ABD894B4D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1274" name="Rectangle 6">
            <a:extLst>
              <a:ext uri="{FF2B5EF4-FFF2-40B4-BE49-F238E27FC236}">
                <a16:creationId xmlns:a16="http://schemas.microsoft.com/office/drawing/2014/main" id="{2D0E098A-6714-E9F8-D134-E6AF4F2F9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1275" name="Rectangle 8">
            <a:extLst>
              <a:ext uri="{FF2B5EF4-FFF2-40B4-BE49-F238E27FC236}">
                <a16:creationId xmlns:a16="http://schemas.microsoft.com/office/drawing/2014/main" id="{5A265036-E15D-EBDA-9F03-A32E2F007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1276" name="Rectangle 6">
            <a:extLst>
              <a:ext uri="{FF2B5EF4-FFF2-40B4-BE49-F238E27FC236}">
                <a16:creationId xmlns:a16="http://schemas.microsoft.com/office/drawing/2014/main" id="{B38FFEA9-3BDC-F0D5-8EAF-E70637276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pic>
        <p:nvPicPr>
          <p:cNvPr id="11277" name="Picture 16">
            <a:extLst>
              <a:ext uri="{FF2B5EF4-FFF2-40B4-BE49-F238E27FC236}">
                <a16:creationId xmlns:a16="http://schemas.microsoft.com/office/drawing/2014/main" id="{FB5D7A0E-90FE-8262-AB68-8CB894EEC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989138"/>
            <a:ext cx="42672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7">
            <a:extLst>
              <a:ext uri="{FF2B5EF4-FFF2-40B4-BE49-F238E27FC236}">
                <a16:creationId xmlns:a16="http://schemas.microsoft.com/office/drawing/2014/main" id="{DB9F6E4D-AE61-5A5D-8F8D-F9E92539E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437063"/>
            <a:ext cx="42545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1">
            <a:extLst>
              <a:ext uri="{FF2B5EF4-FFF2-40B4-BE49-F238E27FC236}">
                <a16:creationId xmlns:a16="http://schemas.microsoft.com/office/drawing/2014/main" id="{772D8EBD-4331-47C6-A9AB-D1DBB50CA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00213"/>
            <a:ext cx="8507412" cy="4608512"/>
          </a:xfrm>
        </p:spPr>
        <p:txBody>
          <a:bodyPr/>
          <a:lstStyle/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Több szomszédos inputot is fel akarunk dolgozni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De a különböző input vektorokon ugyanazt a feldolgozást végezzük el (legalábbis alacsony szinten)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feldolgozás eredményét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csak magasabb szinten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egyesítjük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 rejtett réteg 5 blokkja </a:t>
            </a:r>
            <a:b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ugyanazokat a súlyokat</a:t>
            </a:r>
            <a:b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használja </a:t>
            </a:r>
            <a:r>
              <a:rPr lang="en-US" altLang="hu-HU" sz="22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Weight sharing”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Előny: a feldolgozott input vektorok számának növelésével a rejtett réteg neuronjainak száma nem nő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Ha a rejtett réteg kicsi, akkor a fölső réteg inputszáma sem nő gyorsan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Természetesen az alsó és felső feldolgozó rész is állhat több rétegből is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eaLnBrk="1" hangingPunct="1">
              <a:buFont typeface="Wingdings 2" panose="05020102010507070707" pitchFamily="18" charset="2"/>
              <a:buNone/>
            </a:pPr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endParaRPr lang="hu-HU" altLang="hu-HU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12" descr="szte_cimer.tif">
            <a:extLst>
              <a:ext uri="{FF2B5EF4-FFF2-40B4-BE49-F238E27FC236}">
                <a16:creationId xmlns:a16="http://schemas.microsoft.com/office/drawing/2014/main" id="{67F786A3-80DE-6353-6BFA-FAC43BCFD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144000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Cím 8">
            <a:extLst>
              <a:ext uri="{FF2B5EF4-FFF2-40B4-BE49-F238E27FC236}">
                <a16:creationId xmlns:a16="http://schemas.microsoft.com/office/drawing/2014/main" id="{FA4D2279-4739-94EA-711F-75A374497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13" y="295275"/>
            <a:ext cx="8229600" cy="566738"/>
          </a:xfrm>
        </p:spPr>
        <p:txBody>
          <a:bodyPr/>
          <a:lstStyle/>
          <a:p>
            <a:pPr algn="ctr" eaLnBrk="1" hangingPunct="1"/>
            <a:r>
              <a:rPr lang="hu-HU" altLang="hu-HU" sz="4000">
                <a:solidFill>
                  <a:schemeClr val="bg1"/>
                </a:solidFill>
              </a:rPr>
              <a:t>Time-Delay Neural Network</a:t>
            </a:r>
          </a:p>
        </p:txBody>
      </p:sp>
      <p:sp>
        <p:nvSpPr>
          <p:cNvPr id="12293" name="Rectangle 7">
            <a:extLst>
              <a:ext uri="{FF2B5EF4-FFF2-40B4-BE49-F238E27FC236}">
                <a16:creationId xmlns:a16="http://schemas.microsoft.com/office/drawing/2014/main" id="{49C2947A-FAEF-715F-CA98-85BDC2248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2294" name="Rectangle 9">
            <a:extLst>
              <a:ext uri="{FF2B5EF4-FFF2-40B4-BE49-F238E27FC236}">
                <a16:creationId xmlns:a16="http://schemas.microsoft.com/office/drawing/2014/main" id="{A425F68D-1CD3-B0D5-92F9-DE7971666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2295" name="Rectangle 11">
            <a:extLst>
              <a:ext uri="{FF2B5EF4-FFF2-40B4-BE49-F238E27FC236}">
                <a16:creationId xmlns:a16="http://schemas.microsoft.com/office/drawing/2014/main" id="{28BB5A65-1C4B-71CA-6439-C499A506F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2296" name="Rectangle 12">
            <a:extLst>
              <a:ext uri="{FF2B5EF4-FFF2-40B4-BE49-F238E27FC236}">
                <a16:creationId xmlns:a16="http://schemas.microsoft.com/office/drawing/2014/main" id="{63632A68-6872-282D-D2AD-E62467221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2297" name="Rectangle 14">
            <a:extLst>
              <a:ext uri="{FF2B5EF4-FFF2-40B4-BE49-F238E27FC236}">
                <a16:creationId xmlns:a16="http://schemas.microsoft.com/office/drawing/2014/main" id="{F30E4885-56BA-CFDC-B4F1-933BB68F7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2298" name="Rectangle 6">
            <a:extLst>
              <a:ext uri="{FF2B5EF4-FFF2-40B4-BE49-F238E27FC236}">
                <a16:creationId xmlns:a16="http://schemas.microsoft.com/office/drawing/2014/main" id="{A32E6131-61BE-4232-8B93-A36EEBF7A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2299" name="Rectangle 8">
            <a:extLst>
              <a:ext uri="{FF2B5EF4-FFF2-40B4-BE49-F238E27FC236}">
                <a16:creationId xmlns:a16="http://schemas.microsoft.com/office/drawing/2014/main" id="{3D594FDF-DB83-D853-2BAB-8F9DF794C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pic>
        <p:nvPicPr>
          <p:cNvPr id="12301" name="Picture 2">
            <a:extLst>
              <a:ext uri="{FF2B5EF4-FFF2-40B4-BE49-F238E27FC236}">
                <a16:creationId xmlns:a16="http://schemas.microsoft.com/office/drawing/2014/main" id="{7D24A56D-1015-A878-EFE3-DD38989D1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781300"/>
            <a:ext cx="439261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1">
            <a:extLst>
              <a:ext uri="{FF2B5EF4-FFF2-40B4-BE49-F238E27FC236}">
                <a16:creationId xmlns:a16="http://schemas.microsoft.com/office/drawing/2014/main" id="{EDE62E7F-A91B-C0C4-ED7B-A825C1592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00213"/>
            <a:ext cx="8507412" cy="4608512"/>
          </a:xfrm>
        </p:spPr>
        <p:txBody>
          <a:bodyPr/>
          <a:lstStyle/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 TDNN előrecsatolt háló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backpropagation tanítás ugyanúgy használható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„weight sharing” okoz némi technikai nehézséget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Kiértékelés („forward pass”):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Ugyanúgy, mint eddig, csak ugyanazt a súlymátrixot többször is felhasználjuk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Tanítás („backward pass”): 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különböző útvonalak mentén kapott delta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értékek ugyanazokhoz a súlyokhoz tartoznak,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ezért össze kell adni őket, és a súlyokat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ezzel módosítani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 TDNN közeli rokona a konvolúciós</a:t>
            </a:r>
            <a:b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hálónak (ld. később)</a:t>
            </a: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eaLnBrk="1" hangingPunct="1">
              <a:buFont typeface="Wingdings 2" panose="05020102010507070707" pitchFamily="18" charset="2"/>
              <a:buNone/>
            </a:pPr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endParaRPr lang="hu-HU" altLang="hu-HU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12" descr="szte_cimer.tif">
            <a:extLst>
              <a:ext uri="{FF2B5EF4-FFF2-40B4-BE49-F238E27FC236}">
                <a16:creationId xmlns:a16="http://schemas.microsoft.com/office/drawing/2014/main" id="{B88DAF3E-2239-A5E1-1110-A21051778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52400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Cím 8">
            <a:extLst>
              <a:ext uri="{FF2B5EF4-FFF2-40B4-BE49-F238E27FC236}">
                <a16:creationId xmlns:a16="http://schemas.microsoft.com/office/drawing/2014/main" id="{C658E22C-F716-D019-1242-29AB85FA2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19075"/>
            <a:ext cx="8229600" cy="566738"/>
          </a:xfrm>
        </p:spPr>
        <p:txBody>
          <a:bodyPr/>
          <a:lstStyle/>
          <a:p>
            <a:pPr algn="ctr" eaLnBrk="1" hangingPunct="1"/>
            <a:r>
              <a:rPr lang="hu-HU" altLang="hu-HU" sz="4000">
                <a:solidFill>
                  <a:schemeClr val="bg1"/>
                </a:solidFill>
              </a:rPr>
              <a:t>Time-Delay Neural Network 2</a:t>
            </a:r>
          </a:p>
        </p:txBody>
      </p:sp>
      <p:sp>
        <p:nvSpPr>
          <p:cNvPr id="13317" name="Rectangle 7">
            <a:extLst>
              <a:ext uri="{FF2B5EF4-FFF2-40B4-BE49-F238E27FC236}">
                <a16:creationId xmlns:a16="http://schemas.microsoft.com/office/drawing/2014/main" id="{A4536E9F-9AA8-7BBB-524A-BD96E00B3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3318" name="Rectangle 9">
            <a:extLst>
              <a:ext uri="{FF2B5EF4-FFF2-40B4-BE49-F238E27FC236}">
                <a16:creationId xmlns:a16="http://schemas.microsoft.com/office/drawing/2014/main" id="{EA8D6F91-3517-967D-2369-D3E96AAB2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3319" name="Rectangle 11">
            <a:extLst>
              <a:ext uri="{FF2B5EF4-FFF2-40B4-BE49-F238E27FC236}">
                <a16:creationId xmlns:a16="http://schemas.microsoft.com/office/drawing/2014/main" id="{D05DF203-604A-4EC4-302A-3F1CC3498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3320" name="Rectangle 12">
            <a:extLst>
              <a:ext uri="{FF2B5EF4-FFF2-40B4-BE49-F238E27FC236}">
                <a16:creationId xmlns:a16="http://schemas.microsoft.com/office/drawing/2014/main" id="{2A799844-5102-A969-2860-4B10EC004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3321" name="Rectangle 14">
            <a:extLst>
              <a:ext uri="{FF2B5EF4-FFF2-40B4-BE49-F238E27FC236}">
                <a16:creationId xmlns:a16="http://schemas.microsoft.com/office/drawing/2014/main" id="{6612BAA8-6C3D-506B-D1B5-14C813E0C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3322" name="Rectangle 6">
            <a:extLst>
              <a:ext uri="{FF2B5EF4-FFF2-40B4-BE49-F238E27FC236}">
                <a16:creationId xmlns:a16="http://schemas.microsoft.com/office/drawing/2014/main" id="{5321A27B-7493-9ADB-E928-A320D7A0F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3323" name="Rectangle 8">
            <a:extLst>
              <a:ext uri="{FF2B5EF4-FFF2-40B4-BE49-F238E27FC236}">
                <a16:creationId xmlns:a16="http://schemas.microsoft.com/office/drawing/2014/main" id="{157E8BBF-DFE3-2196-9C23-0331162DE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3324" name="Rectangle 6">
            <a:extLst>
              <a:ext uri="{FF2B5EF4-FFF2-40B4-BE49-F238E27FC236}">
                <a16:creationId xmlns:a16="http://schemas.microsoft.com/office/drawing/2014/main" id="{5481E67D-0298-D198-742C-6C0960CD6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pic>
        <p:nvPicPr>
          <p:cNvPr id="13325" name="Picture 2">
            <a:extLst>
              <a:ext uri="{FF2B5EF4-FFF2-40B4-BE49-F238E27FC236}">
                <a16:creationId xmlns:a16="http://schemas.microsoft.com/office/drawing/2014/main" id="{BF3AE6E3-C79C-5EB4-F4D7-0FA146899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644900"/>
            <a:ext cx="2230438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1">
            <a:extLst>
              <a:ext uri="{FF2B5EF4-FFF2-40B4-BE49-F238E27FC236}">
                <a16:creationId xmlns:a16="http://schemas.microsoft.com/office/drawing/2014/main" id="{8B572421-3880-B82A-E9EA-EB854A626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00213"/>
            <a:ext cx="8507412" cy="4608512"/>
          </a:xfrm>
        </p:spPr>
        <p:txBody>
          <a:bodyPr/>
          <a:lstStyle/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Valódi visszacsatolást viszünk a hálózatba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Azaz egy adott pillanatban az input nem pusztán az input vektorból áll, hanem az eggyel korábbi kimenetet is tartalmazza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De a kimentet helyett inkább a rejtett réteget szokás visszacsatolni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Ezzel memóriával látjuk el a hálózatot, „emlékezni fog” az eggyel korábbi rejtett állapotára is</a:t>
            </a: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eaLnBrk="1" hangingPunct="1">
              <a:buFont typeface="Wingdings 2" panose="05020102010507070707" pitchFamily="18" charset="2"/>
              <a:buNone/>
            </a:pPr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endParaRPr lang="hu-HU" altLang="hu-HU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12" descr="szte_cimer.tif">
            <a:extLst>
              <a:ext uri="{FF2B5EF4-FFF2-40B4-BE49-F238E27FC236}">
                <a16:creationId xmlns:a16="http://schemas.microsoft.com/office/drawing/2014/main" id="{E1829782-7FEF-F3D3-E5B6-9D03CC9EE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76200"/>
            <a:ext cx="7762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Cím 8">
            <a:extLst>
              <a:ext uri="{FF2B5EF4-FFF2-40B4-BE49-F238E27FC236}">
                <a16:creationId xmlns:a16="http://schemas.microsoft.com/office/drawing/2014/main" id="{1D7F4C6B-2636-1D72-2953-4FDA4EC6C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228600"/>
            <a:ext cx="8229600" cy="566738"/>
          </a:xfrm>
        </p:spPr>
        <p:txBody>
          <a:bodyPr/>
          <a:lstStyle/>
          <a:p>
            <a:pPr algn="ctr" eaLnBrk="1" hangingPunct="1"/>
            <a:r>
              <a:rPr lang="hu-HU" altLang="hu-HU" sz="3600">
                <a:solidFill>
                  <a:schemeClr val="bg1"/>
                </a:solidFill>
              </a:rPr>
              <a:t>Visszacsatolt (rekurrens) háló (RNN)</a:t>
            </a:r>
          </a:p>
        </p:txBody>
      </p:sp>
      <p:sp>
        <p:nvSpPr>
          <p:cNvPr id="14341" name="Rectangle 7">
            <a:extLst>
              <a:ext uri="{FF2B5EF4-FFF2-40B4-BE49-F238E27FC236}">
                <a16:creationId xmlns:a16="http://schemas.microsoft.com/office/drawing/2014/main" id="{40D94B4B-6129-8374-0AE1-D5CB9CCF5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4342" name="Rectangle 9">
            <a:extLst>
              <a:ext uri="{FF2B5EF4-FFF2-40B4-BE49-F238E27FC236}">
                <a16:creationId xmlns:a16="http://schemas.microsoft.com/office/drawing/2014/main" id="{F650DBE4-9EAC-AB95-486A-E3FB1BE63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4343" name="Rectangle 11">
            <a:extLst>
              <a:ext uri="{FF2B5EF4-FFF2-40B4-BE49-F238E27FC236}">
                <a16:creationId xmlns:a16="http://schemas.microsoft.com/office/drawing/2014/main" id="{1DB424CF-F3BC-6D70-3DA2-7F5DE0EF2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4344" name="Rectangle 12">
            <a:extLst>
              <a:ext uri="{FF2B5EF4-FFF2-40B4-BE49-F238E27FC236}">
                <a16:creationId xmlns:a16="http://schemas.microsoft.com/office/drawing/2014/main" id="{EA396D4A-3340-4F58-FCAB-B535B0F01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4345" name="Rectangle 14">
            <a:extLst>
              <a:ext uri="{FF2B5EF4-FFF2-40B4-BE49-F238E27FC236}">
                <a16:creationId xmlns:a16="http://schemas.microsoft.com/office/drawing/2014/main" id="{F7CFCFFF-34FE-F4A9-A05E-1427E776C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4346" name="Rectangle 6">
            <a:extLst>
              <a:ext uri="{FF2B5EF4-FFF2-40B4-BE49-F238E27FC236}">
                <a16:creationId xmlns:a16="http://schemas.microsoft.com/office/drawing/2014/main" id="{3F2EE93F-038A-9855-9D9E-694B8A87E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4347" name="Rectangle 8">
            <a:extLst>
              <a:ext uri="{FF2B5EF4-FFF2-40B4-BE49-F238E27FC236}">
                <a16:creationId xmlns:a16="http://schemas.microsoft.com/office/drawing/2014/main" id="{88090F6C-1E72-FB2E-10F6-B4D99EB87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4348" name="Rectangle 6">
            <a:extLst>
              <a:ext uri="{FF2B5EF4-FFF2-40B4-BE49-F238E27FC236}">
                <a16:creationId xmlns:a16="http://schemas.microsoft.com/office/drawing/2014/main" id="{BD1DBB36-6C1B-B123-0C30-E1CF42B8A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pic>
        <p:nvPicPr>
          <p:cNvPr id="14349" name="Picture 3">
            <a:extLst>
              <a:ext uri="{FF2B5EF4-FFF2-40B4-BE49-F238E27FC236}">
                <a16:creationId xmlns:a16="http://schemas.microsoft.com/office/drawing/2014/main" id="{AC70619F-9F0B-D071-91E9-553389860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33825"/>
            <a:ext cx="34559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5">
            <a:extLst>
              <a:ext uri="{FF2B5EF4-FFF2-40B4-BE49-F238E27FC236}">
                <a16:creationId xmlns:a16="http://schemas.microsoft.com/office/drawing/2014/main" id="{5C02C3DF-2F12-2A99-86F5-C61136E35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076700"/>
            <a:ext cx="100806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1">
            <a:extLst>
              <a:ext uri="{FF2B5EF4-FFF2-40B4-BE49-F238E27FC236}">
                <a16:creationId xmlns:a16="http://schemas.microsoft.com/office/drawing/2014/main" id="{1B691446-BE33-CA5B-45AD-CD16D9BBB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00213"/>
            <a:ext cx="8507412" cy="4608512"/>
          </a:xfrm>
        </p:spPr>
        <p:txBody>
          <a:bodyPr/>
          <a:lstStyle/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Hogyan lehet az RNN-t kiértékelni?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Az időben előre, azaz balról jobbra, vektorról vektorra haladva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Nem tudunk átugrani vektorokat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legelső lépésnél valahogy inicializálni kell h</a:t>
            </a:r>
            <a:r>
              <a:rPr lang="hu-HU" altLang="hu-HU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t-1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-et</a:t>
            </a:r>
          </a:p>
          <a:p>
            <a:pPr eaLnBrk="1" hangingPunct="1"/>
            <a:r>
              <a:rPr lang="hu-HU" altLang="hu-HU" sz="1900">
                <a:latin typeface="Times New Roman" panose="02020603050405020304" pitchFamily="18" charset="0"/>
                <a:cs typeface="Times New Roman" panose="02020603050405020304" pitchFamily="18" charset="0"/>
              </a:rPr>
              <a:t>Hogyan lehet az RNN-t betanítani?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Elvileg minden lépésben kell az előző h</a:t>
            </a:r>
            <a:r>
              <a:rPr lang="hu-HU" altLang="hu-HU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t-1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hu-HU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v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é</a:t>
            </a:r>
            <a:r>
              <a:rPr lang="en-US" altLang="hu-HU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gtelen rekur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zió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 gyakorlatban azonban minden tanító adat véges</a:t>
            </a:r>
          </a:p>
          <a:p>
            <a:pPr lvl="2" eaLnBrk="1" hangingPunct="1"/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Vagy mesterségesen is elvághatjuk…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Így a hálózatot időben „kiteríthetjük”  (unfolding)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És taníthatjuk back-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propagation-nel</a:t>
            </a:r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eaLnBrk="1" hangingPunct="1">
              <a:buFont typeface="Wingdings 2" panose="05020102010507070707" pitchFamily="18" charset="2"/>
              <a:buNone/>
            </a:pPr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endParaRPr lang="hu-HU" altLang="hu-HU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12" descr="szte_cimer.tif">
            <a:extLst>
              <a:ext uri="{FF2B5EF4-FFF2-40B4-BE49-F238E27FC236}">
                <a16:creationId xmlns:a16="http://schemas.microsoft.com/office/drawing/2014/main" id="{4A40E3BC-D953-64FD-6C79-E64230706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2400"/>
            <a:ext cx="7762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Cím 8">
            <a:extLst>
              <a:ext uri="{FF2B5EF4-FFF2-40B4-BE49-F238E27FC236}">
                <a16:creationId xmlns:a16="http://schemas.microsoft.com/office/drawing/2014/main" id="{F62FF029-D401-F9BE-F6A2-FDBC46881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255588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4000">
                <a:solidFill>
                  <a:schemeClr val="bg1"/>
                </a:solidFill>
              </a:rPr>
              <a:t>Backpropagation through time</a:t>
            </a:r>
          </a:p>
        </p:txBody>
      </p:sp>
      <p:sp>
        <p:nvSpPr>
          <p:cNvPr id="15365" name="Rectangle 7">
            <a:extLst>
              <a:ext uri="{FF2B5EF4-FFF2-40B4-BE49-F238E27FC236}">
                <a16:creationId xmlns:a16="http://schemas.microsoft.com/office/drawing/2014/main" id="{72B581C5-DC4D-1CDF-588D-099630FCE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5366" name="Rectangle 9">
            <a:extLst>
              <a:ext uri="{FF2B5EF4-FFF2-40B4-BE49-F238E27FC236}">
                <a16:creationId xmlns:a16="http://schemas.microsoft.com/office/drawing/2014/main" id="{46458312-1846-FD26-8B80-0C8955019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5367" name="Rectangle 11">
            <a:extLst>
              <a:ext uri="{FF2B5EF4-FFF2-40B4-BE49-F238E27FC236}">
                <a16:creationId xmlns:a16="http://schemas.microsoft.com/office/drawing/2014/main" id="{F5EBE59E-2528-47A5-D72F-813485497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5368" name="Rectangle 12">
            <a:extLst>
              <a:ext uri="{FF2B5EF4-FFF2-40B4-BE49-F238E27FC236}">
                <a16:creationId xmlns:a16="http://schemas.microsoft.com/office/drawing/2014/main" id="{A707DFEB-9993-C46E-F54B-3C04AFBF3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5369" name="Rectangle 14">
            <a:extLst>
              <a:ext uri="{FF2B5EF4-FFF2-40B4-BE49-F238E27FC236}">
                <a16:creationId xmlns:a16="http://schemas.microsoft.com/office/drawing/2014/main" id="{D0C8B04B-3521-916F-A2FE-C3AA7F7F2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5370" name="Rectangle 6">
            <a:extLst>
              <a:ext uri="{FF2B5EF4-FFF2-40B4-BE49-F238E27FC236}">
                <a16:creationId xmlns:a16="http://schemas.microsoft.com/office/drawing/2014/main" id="{F5904854-F778-6B54-84C4-96578CD67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5371" name="Rectangle 8">
            <a:extLst>
              <a:ext uri="{FF2B5EF4-FFF2-40B4-BE49-F238E27FC236}">
                <a16:creationId xmlns:a16="http://schemas.microsoft.com/office/drawing/2014/main" id="{F14098AE-909E-8445-35C4-24271CF3A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5372" name="Rectangle 6">
            <a:extLst>
              <a:ext uri="{FF2B5EF4-FFF2-40B4-BE49-F238E27FC236}">
                <a16:creationId xmlns:a16="http://schemas.microsoft.com/office/drawing/2014/main" id="{2A8E16E4-0411-EF3B-8884-7F5CCD87E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pic>
        <p:nvPicPr>
          <p:cNvPr id="15373" name="Picture 3">
            <a:extLst>
              <a:ext uri="{FF2B5EF4-FFF2-40B4-BE49-F238E27FC236}">
                <a16:creationId xmlns:a16="http://schemas.microsoft.com/office/drawing/2014/main" id="{352C6AA2-F92F-61E2-DF4C-25AEE41C3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986338"/>
            <a:ext cx="44656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1">
            <a:extLst>
              <a:ext uri="{FF2B5EF4-FFF2-40B4-BE49-F238E27FC236}">
                <a16:creationId xmlns:a16="http://schemas.microsoft.com/office/drawing/2014/main" id="{7E22428D-B445-0B88-5F39-9E3F89581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00213"/>
            <a:ext cx="8507412" cy="4608512"/>
          </a:xfrm>
        </p:spPr>
        <p:txBody>
          <a:bodyPr/>
          <a:lstStyle/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Mik a „backpropagation through time” nehézségei?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különböző pozíción levő „másolatokhoz” ugyanazok a súlyok tartoznak!</a:t>
            </a:r>
          </a:p>
          <a:p>
            <a:pPr lvl="2" eaLnBrk="1" hangingPunct="1"/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l-GR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  <a:t>-kat össze kell gyűjteni, </a:t>
            </a:r>
            <a:b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  <a:t>ugyanúgy mint „weight sharing” </a:t>
            </a:r>
            <a:b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  <a:t>esetén láttuk</a:t>
            </a:r>
          </a:p>
          <a:p>
            <a:pPr lvl="2" eaLnBrk="1" hangingPunct="1"/>
            <a:endParaRPr lang="hu-HU" altLang="hu-HU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Hosszú visszacsatolási útvonalak vannak</a:t>
            </a:r>
          </a:p>
          <a:p>
            <a:pPr lvl="2" eaLnBrk="1" hangingPunct="1"/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  <a:t>Elvileg az adott pillanatban adott kimenetet az összes korábbi bemenet befolyásolja</a:t>
            </a:r>
          </a:p>
          <a:p>
            <a:pPr lvl="2" eaLnBrk="1" hangingPunct="1"/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  <a:t>Gyakorlatilag azonban a hosszú útvonalak mentén a gradiensek elveszhetnek vagy „felrobbanhatnak”</a:t>
            </a:r>
          </a:p>
          <a:p>
            <a:pPr lvl="2" eaLnBrk="1" hangingPunct="1"/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  <a:t>Az RNN tanítása során instabilitási problémák jelentkezhetnek</a:t>
            </a:r>
          </a:p>
          <a:p>
            <a:pPr lvl="2" eaLnBrk="1" hangingPunct="1"/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  <a:t>Ha sikerül betanítani, akkor sem tud igazán hosszú távú összefüggéseket megtanulni</a:t>
            </a:r>
          </a:p>
          <a:p>
            <a:pPr lvl="2" eaLnBrk="1" hangingPunct="1"/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  <a:t>Tkp. ugyanaz a probléma, mint mély hálók tanításánál!</a:t>
            </a: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eaLnBrk="1" hangingPunct="1">
              <a:buFont typeface="Wingdings 2" panose="05020102010507070707" pitchFamily="18" charset="2"/>
              <a:buNone/>
            </a:pPr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endParaRPr lang="hu-HU" altLang="hu-HU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12" descr="szte_cimer.tif">
            <a:extLst>
              <a:ext uri="{FF2B5EF4-FFF2-40B4-BE49-F238E27FC236}">
                <a16:creationId xmlns:a16="http://schemas.microsoft.com/office/drawing/2014/main" id="{C1793A32-081C-0F98-34DD-9E6707049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52400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Cím 8">
            <a:extLst>
              <a:ext uri="{FF2B5EF4-FFF2-40B4-BE49-F238E27FC236}">
                <a16:creationId xmlns:a16="http://schemas.microsoft.com/office/drawing/2014/main" id="{6E7978CD-9C22-5C99-BAF7-16B42BC89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25" y="236538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4000">
                <a:solidFill>
                  <a:schemeClr val="bg1"/>
                </a:solidFill>
              </a:rPr>
              <a:t>Backpropagation through time</a:t>
            </a:r>
          </a:p>
        </p:txBody>
      </p:sp>
      <p:sp>
        <p:nvSpPr>
          <p:cNvPr id="16389" name="Rectangle 7">
            <a:extLst>
              <a:ext uri="{FF2B5EF4-FFF2-40B4-BE49-F238E27FC236}">
                <a16:creationId xmlns:a16="http://schemas.microsoft.com/office/drawing/2014/main" id="{19562731-6FAE-EBF6-F48A-4246CFD67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6390" name="Rectangle 9">
            <a:extLst>
              <a:ext uri="{FF2B5EF4-FFF2-40B4-BE49-F238E27FC236}">
                <a16:creationId xmlns:a16="http://schemas.microsoft.com/office/drawing/2014/main" id="{53F39595-757D-3678-D9A4-E6EDC9BFC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6391" name="Rectangle 11">
            <a:extLst>
              <a:ext uri="{FF2B5EF4-FFF2-40B4-BE49-F238E27FC236}">
                <a16:creationId xmlns:a16="http://schemas.microsoft.com/office/drawing/2014/main" id="{21C17673-42E5-3B05-ED50-318161CD4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6392" name="Rectangle 12">
            <a:extLst>
              <a:ext uri="{FF2B5EF4-FFF2-40B4-BE49-F238E27FC236}">
                <a16:creationId xmlns:a16="http://schemas.microsoft.com/office/drawing/2014/main" id="{21A666C8-BE64-AC48-5B6C-265571428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6393" name="Rectangle 14">
            <a:extLst>
              <a:ext uri="{FF2B5EF4-FFF2-40B4-BE49-F238E27FC236}">
                <a16:creationId xmlns:a16="http://schemas.microsoft.com/office/drawing/2014/main" id="{0DEE2D26-C21F-95A0-E0FF-56290C3F1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6394" name="Rectangle 6">
            <a:extLst>
              <a:ext uri="{FF2B5EF4-FFF2-40B4-BE49-F238E27FC236}">
                <a16:creationId xmlns:a16="http://schemas.microsoft.com/office/drawing/2014/main" id="{400FABB5-8F64-FC3B-1BF0-0E9844B9D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6395" name="Rectangle 8">
            <a:extLst>
              <a:ext uri="{FF2B5EF4-FFF2-40B4-BE49-F238E27FC236}">
                <a16:creationId xmlns:a16="http://schemas.microsoft.com/office/drawing/2014/main" id="{2ED7EFA8-7DC7-FA66-2854-0BD232E44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6396" name="Rectangle 6">
            <a:extLst>
              <a:ext uri="{FF2B5EF4-FFF2-40B4-BE49-F238E27FC236}">
                <a16:creationId xmlns:a16="http://schemas.microsoft.com/office/drawing/2014/main" id="{90FEF82E-E7BD-6064-BFD3-48DEEA9EF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pic>
        <p:nvPicPr>
          <p:cNvPr id="16397" name="Picture 2">
            <a:extLst>
              <a:ext uri="{FF2B5EF4-FFF2-40B4-BE49-F238E27FC236}">
                <a16:creationId xmlns:a16="http://schemas.microsoft.com/office/drawing/2014/main" id="{6801E30F-893A-A2A0-A2F0-1C3EE6370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565400"/>
            <a:ext cx="273685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1">
            <a:extLst>
              <a:ext uri="{FF2B5EF4-FFF2-40B4-BE49-F238E27FC236}">
                <a16:creationId xmlns:a16="http://schemas.microsoft.com/office/drawing/2014/main" id="{4831927A-0294-DBDD-8298-324E2A2B0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00213"/>
            <a:ext cx="8507412" cy="4608512"/>
          </a:xfrm>
        </p:spPr>
        <p:txBody>
          <a:bodyPr/>
          <a:lstStyle/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Tanulhatóvá szeretnénk tenni, hogy az egyes visszacsatolt neuronok mely korábbi inputokat felejtsenek el, és melyekre emlékezzenek 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Ezzel a hosszú távú emlékezés problémáját is megoldanánk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Egy külön belső állapotot hozunk létre, amely memóriaként fog működni, és kevésbé lesz érzékeny a backpropagation lépésekre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Az információ több párhuzamos  útvonalon fog áramlani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Külön „kapu” fogja szabályozni a memória törlését („forget gate”)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Azt, hogy az adott inputból mire kell emlékezni („input gate”)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És hogy hogyan álljon össze a kimenet („output gate”)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Az így kapott modell lesz az LSTM neuron, ilyenekre fogjuk lecserélni a korábbi visszacsatolt neuronokat</a:t>
            </a: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eaLnBrk="1" hangingPunct="1">
              <a:buFont typeface="Wingdings 2" panose="05020102010507070707" pitchFamily="18" charset="2"/>
              <a:buNone/>
            </a:pPr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endParaRPr lang="hu-HU" altLang="hu-HU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12" descr="szte_cimer.tif">
            <a:extLst>
              <a:ext uri="{FF2B5EF4-FFF2-40B4-BE49-F238E27FC236}">
                <a16:creationId xmlns:a16="http://schemas.microsoft.com/office/drawing/2014/main" id="{341E4B2F-F657-32CD-0105-F89EA2F61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913"/>
            <a:ext cx="7762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Cím 8">
            <a:extLst>
              <a:ext uri="{FF2B5EF4-FFF2-40B4-BE49-F238E27FC236}">
                <a16:creationId xmlns:a16="http://schemas.microsoft.com/office/drawing/2014/main" id="{2D567FD6-8816-E871-04FE-DE69A4FFF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269875"/>
            <a:ext cx="8229600" cy="566738"/>
          </a:xfrm>
        </p:spPr>
        <p:txBody>
          <a:bodyPr/>
          <a:lstStyle/>
          <a:p>
            <a:pPr algn="ctr" eaLnBrk="1" hangingPunct="1"/>
            <a:r>
              <a:rPr lang="hu-HU" altLang="hu-HU" sz="3600">
                <a:solidFill>
                  <a:schemeClr val="bg1"/>
                </a:solidFill>
              </a:rPr>
              <a:t>Long short-term memory (LSTM) háló</a:t>
            </a:r>
          </a:p>
        </p:txBody>
      </p:sp>
      <p:sp>
        <p:nvSpPr>
          <p:cNvPr id="17413" name="Rectangle 7">
            <a:extLst>
              <a:ext uri="{FF2B5EF4-FFF2-40B4-BE49-F238E27FC236}">
                <a16:creationId xmlns:a16="http://schemas.microsoft.com/office/drawing/2014/main" id="{5AFF7CFC-1B71-E7F8-810A-C6D91C5AA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7414" name="Rectangle 9">
            <a:extLst>
              <a:ext uri="{FF2B5EF4-FFF2-40B4-BE49-F238E27FC236}">
                <a16:creationId xmlns:a16="http://schemas.microsoft.com/office/drawing/2014/main" id="{45079450-7DD2-74D9-E561-27DB77CDA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7415" name="Rectangle 11">
            <a:extLst>
              <a:ext uri="{FF2B5EF4-FFF2-40B4-BE49-F238E27FC236}">
                <a16:creationId xmlns:a16="http://schemas.microsoft.com/office/drawing/2014/main" id="{6709C91D-1760-7F05-53A5-065B80DC1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7416" name="Rectangle 12">
            <a:extLst>
              <a:ext uri="{FF2B5EF4-FFF2-40B4-BE49-F238E27FC236}">
                <a16:creationId xmlns:a16="http://schemas.microsoft.com/office/drawing/2014/main" id="{9A9A6993-2073-BAED-12E4-CBD97592D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7417" name="Rectangle 14">
            <a:extLst>
              <a:ext uri="{FF2B5EF4-FFF2-40B4-BE49-F238E27FC236}">
                <a16:creationId xmlns:a16="http://schemas.microsoft.com/office/drawing/2014/main" id="{1CE2834C-37CC-E61A-05F7-28ACB76A1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7418" name="Rectangle 6">
            <a:extLst>
              <a:ext uri="{FF2B5EF4-FFF2-40B4-BE49-F238E27FC236}">
                <a16:creationId xmlns:a16="http://schemas.microsoft.com/office/drawing/2014/main" id="{BA9E93D0-F4A7-1100-76FB-56F50A698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7419" name="Rectangle 8">
            <a:extLst>
              <a:ext uri="{FF2B5EF4-FFF2-40B4-BE49-F238E27FC236}">
                <a16:creationId xmlns:a16="http://schemas.microsoft.com/office/drawing/2014/main" id="{FDCFF8DE-AEA4-41F9-50E4-5A6EF7F8C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7420" name="Rectangle 6">
            <a:extLst>
              <a:ext uri="{FF2B5EF4-FFF2-40B4-BE49-F238E27FC236}">
                <a16:creationId xmlns:a16="http://schemas.microsoft.com/office/drawing/2014/main" id="{3BD4B819-E2B5-9BCC-920F-415D78372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21056</TotalTime>
  <Words>1034</Words>
  <Application>Microsoft Office PowerPoint</Application>
  <PresentationFormat>On-screen Show (4:3)</PresentationFormat>
  <Paragraphs>261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Constantia</vt:lpstr>
      <vt:lpstr>Wingdings 2</vt:lpstr>
      <vt:lpstr>Times New Roman</vt:lpstr>
      <vt:lpstr>Wingdings</vt:lpstr>
      <vt:lpstr>Áramlás</vt:lpstr>
      <vt:lpstr>Visszacsatolt (rekurrens) neuronhálók</vt:lpstr>
      <vt:lpstr>Időbeli sorozatok modellezése</vt:lpstr>
      <vt:lpstr>Szomszédos inputok figyelembe vétele</vt:lpstr>
      <vt:lpstr>Time-Delay Neural Network</vt:lpstr>
      <vt:lpstr>Time-Delay Neural Network 2</vt:lpstr>
      <vt:lpstr>Visszacsatolt (rekurrens) háló (RNN)</vt:lpstr>
      <vt:lpstr>Backpropagation through time</vt:lpstr>
      <vt:lpstr>Backpropagation through time</vt:lpstr>
      <vt:lpstr>Long short-term memory (LSTM) háló</vt:lpstr>
      <vt:lpstr>RNN vs. LSTM neuron</vt:lpstr>
      <vt:lpstr>A kapuk működése</vt:lpstr>
      <vt:lpstr>LSTM neuron</vt:lpstr>
      <vt:lpstr>LSTM neuron</vt:lpstr>
      <vt:lpstr>LSTM összegezve</vt:lpstr>
      <vt:lpstr>LSTM hálózat</vt:lpstr>
      <vt:lpstr>LSTM vs. GRU</vt:lpstr>
      <vt:lpstr>LSTM vs. GRU</vt:lpstr>
      <vt:lpstr>Kétirányú (bidirectional) rekurrens háló </vt:lpstr>
      <vt:lpstr>Mély rekurrens hálók 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Horváth Alexandra</dc:creator>
  <cp:lastModifiedBy>Pap Gergely</cp:lastModifiedBy>
  <cp:revision>843</cp:revision>
  <dcterms:created xsi:type="dcterms:W3CDTF">2011-08-30T15:18:14Z</dcterms:created>
  <dcterms:modified xsi:type="dcterms:W3CDTF">2023-04-17T09:58:40Z</dcterms:modified>
</cp:coreProperties>
</file>