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4243" r:id="rId2"/>
  </p:sldMasterIdLst>
  <p:notesMasterIdLst>
    <p:notesMasterId r:id="rId23"/>
  </p:notesMasterIdLst>
  <p:handoutMasterIdLst>
    <p:handoutMasterId r:id="rId24"/>
  </p:handoutMasterIdLst>
  <p:sldIdLst>
    <p:sldId id="327" r:id="rId3"/>
    <p:sldId id="295" r:id="rId4"/>
    <p:sldId id="306" r:id="rId5"/>
    <p:sldId id="308" r:id="rId6"/>
    <p:sldId id="309" r:id="rId7"/>
    <p:sldId id="307" r:id="rId8"/>
    <p:sldId id="310" r:id="rId9"/>
    <p:sldId id="315" r:id="rId10"/>
    <p:sldId id="316" r:id="rId11"/>
    <p:sldId id="329" r:id="rId12"/>
    <p:sldId id="330" r:id="rId13"/>
    <p:sldId id="331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8" r:id="rId2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106" d="100"/>
          <a:sy n="106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p Gergely" userId="7bd27213-c5c7-42b6-8a13-2ecb0db40824" providerId="ADAL" clId="{95C21C33-EE52-48F1-8275-58C3ECD303D2}"/>
    <pc:docChg chg="undo custSel modSld">
      <pc:chgData name="Pap Gergely" userId="7bd27213-c5c7-42b6-8a13-2ecb0db40824" providerId="ADAL" clId="{95C21C33-EE52-48F1-8275-58C3ECD303D2}" dt="2023-04-24T13:55:42.921" v="566" actId="1076"/>
      <pc:docMkLst>
        <pc:docMk/>
      </pc:docMkLst>
      <pc:sldChg chg="modSp">
        <pc:chgData name="Pap Gergely" userId="7bd27213-c5c7-42b6-8a13-2ecb0db40824" providerId="ADAL" clId="{95C21C33-EE52-48F1-8275-58C3ECD303D2}" dt="2023-04-24T13:46:03.008" v="5" actId="1076"/>
        <pc:sldMkLst>
          <pc:docMk/>
          <pc:sldMk cId="0" sldId="307"/>
        </pc:sldMkLst>
        <pc:spChg chg="mod">
          <ac:chgData name="Pap Gergely" userId="7bd27213-c5c7-42b6-8a13-2ecb0db40824" providerId="ADAL" clId="{95C21C33-EE52-48F1-8275-58C3ECD303D2}" dt="2023-04-24T13:46:03.008" v="5" actId="1076"/>
          <ac:spMkLst>
            <pc:docMk/>
            <pc:sldMk cId="0" sldId="307"/>
            <ac:spMk id="14340" creationId="{B30ADD15-38E8-0681-53A7-118D92EF4D7D}"/>
          </ac:spMkLst>
        </pc:spChg>
      </pc:sldChg>
      <pc:sldChg chg="modSp">
        <pc:chgData name="Pap Gergely" userId="7bd27213-c5c7-42b6-8a13-2ecb0db40824" providerId="ADAL" clId="{95C21C33-EE52-48F1-8275-58C3ECD303D2}" dt="2023-04-24T13:45:53.804" v="2" actId="1076"/>
        <pc:sldMkLst>
          <pc:docMk/>
          <pc:sldMk cId="0" sldId="310"/>
        </pc:sldMkLst>
        <pc:spChg chg="mod">
          <ac:chgData name="Pap Gergely" userId="7bd27213-c5c7-42b6-8a13-2ecb0db40824" providerId="ADAL" clId="{95C21C33-EE52-48F1-8275-58C3ECD303D2}" dt="2023-04-24T13:45:53.804" v="2" actId="1076"/>
          <ac:spMkLst>
            <pc:docMk/>
            <pc:sldMk cId="0" sldId="310"/>
            <ac:spMk id="15364" creationId="{8E8BAE69-80F2-FE14-CA49-660E79EA5197}"/>
          </ac:spMkLst>
        </pc:spChg>
      </pc:sldChg>
      <pc:sldChg chg="addSp modSp mod">
        <pc:chgData name="Pap Gergely" userId="7bd27213-c5c7-42b6-8a13-2ecb0db40824" providerId="ADAL" clId="{95C21C33-EE52-48F1-8275-58C3ECD303D2}" dt="2023-04-24T13:55:42.921" v="566" actId="1076"/>
        <pc:sldMkLst>
          <pc:docMk/>
          <pc:sldMk cId="0" sldId="315"/>
        </pc:sldMkLst>
        <pc:spChg chg="add mod">
          <ac:chgData name="Pap Gergely" userId="7bd27213-c5c7-42b6-8a13-2ecb0db40824" providerId="ADAL" clId="{95C21C33-EE52-48F1-8275-58C3ECD303D2}" dt="2023-04-24T13:55:11.138" v="498" actId="1076"/>
          <ac:spMkLst>
            <pc:docMk/>
            <pc:sldMk cId="0" sldId="315"/>
            <ac:spMk id="2" creationId="{3E21DE99-987A-96F3-DA6A-D8379E3E08ED}"/>
          </ac:spMkLst>
        </pc:spChg>
        <pc:spChg chg="add mod">
          <ac:chgData name="Pap Gergely" userId="7bd27213-c5c7-42b6-8a13-2ecb0db40824" providerId="ADAL" clId="{95C21C33-EE52-48F1-8275-58C3ECD303D2}" dt="2023-04-24T13:55:11.138" v="498" actId="1076"/>
          <ac:spMkLst>
            <pc:docMk/>
            <pc:sldMk cId="0" sldId="315"/>
            <ac:spMk id="3" creationId="{65EA6CD1-BF7B-5B10-DCA1-C04BBBA08769}"/>
          </ac:spMkLst>
        </pc:spChg>
        <pc:spChg chg="add mod">
          <ac:chgData name="Pap Gergely" userId="7bd27213-c5c7-42b6-8a13-2ecb0db40824" providerId="ADAL" clId="{95C21C33-EE52-48F1-8275-58C3ECD303D2}" dt="2023-04-24T13:55:11.138" v="498" actId="1076"/>
          <ac:spMkLst>
            <pc:docMk/>
            <pc:sldMk cId="0" sldId="315"/>
            <ac:spMk id="6" creationId="{FC8D66FC-6F8A-FDC7-C864-24B4313B7628}"/>
          </ac:spMkLst>
        </pc:spChg>
        <pc:spChg chg="add mod">
          <ac:chgData name="Pap Gergely" userId="7bd27213-c5c7-42b6-8a13-2ecb0db40824" providerId="ADAL" clId="{95C21C33-EE52-48F1-8275-58C3ECD303D2}" dt="2023-04-24T13:55:42.921" v="566" actId="1076"/>
          <ac:spMkLst>
            <pc:docMk/>
            <pc:sldMk cId="0" sldId="315"/>
            <ac:spMk id="7" creationId="{04A217BA-F5EB-B796-7EDC-3CBCB6337449}"/>
          </ac:spMkLst>
        </pc:spChg>
        <pc:spChg chg="mod">
          <ac:chgData name="Pap Gergely" userId="7bd27213-c5c7-42b6-8a13-2ecb0db40824" providerId="ADAL" clId="{95C21C33-EE52-48F1-8275-58C3ECD303D2}" dt="2023-04-24T13:53:07.470" v="392" actId="20577"/>
          <ac:spMkLst>
            <pc:docMk/>
            <pc:sldMk cId="0" sldId="315"/>
            <ac:spMk id="16386" creationId="{7FD371CA-EE44-F9A7-1E0B-6AB1D89EE294}"/>
          </ac:spMkLst>
        </pc:spChg>
        <pc:spChg chg="mod">
          <ac:chgData name="Pap Gergely" userId="7bd27213-c5c7-42b6-8a13-2ecb0db40824" providerId="ADAL" clId="{95C21C33-EE52-48F1-8275-58C3ECD303D2}" dt="2023-04-24T13:46:36.507" v="16" actId="21"/>
          <ac:spMkLst>
            <pc:docMk/>
            <pc:sldMk cId="0" sldId="315"/>
            <ac:spMk id="16389" creationId="{7877B730-F1DF-6C91-9E5A-8630690BD31F}"/>
          </ac:spMkLst>
        </pc:spChg>
        <pc:picChg chg="mod">
          <ac:chgData name="Pap Gergely" userId="7bd27213-c5c7-42b6-8a13-2ecb0db40824" providerId="ADAL" clId="{95C21C33-EE52-48F1-8275-58C3ECD303D2}" dt="2023-04-24T13:50:01.020" v="34" actId="171"/>
          <ac:picMkLst>
            <pc:docMk/>
            <pc:sldMk cId="0" sldId="315"/>
            <ac:picMk id="16390" creationId="{4AF8E1F4-914F-B225-8028-F4985C189D77}"/>
          </ac:picMkLst>
        </pc:picChg>
        <pc:cxnChg chg="add mod">
          <ac:chgData name="Pap Gergely" userId="7bd27213-c5c7-42b6-8a13-2ecb0db40824" providerId="ADAL" clId="{95C21C33-EE52-48F1-8275-58C3ECD303D2}" dt="2023-04-24T13:55:11.138" v="498" actId="1076"/>
          <ac:cxnSpMkLst>
            <pc:docMk/>
            <pc:sldMk cId="0" sldId="315"/>
            <ac:cxnSpMk id="5" creationId="{BA47BB15-6364-0BFE-56E7-D9DCEE14720A}"/>
          </ac:cxnSpMkLst>
        </pc:cxnChg>
      </pc:sldChg>
    </pc:docChg>
  </pc:docChgLst>
  <pc:docChgLst>
    <pc:chgData name="Pap Gergely" userId="7bd27213-c5c7-42b6-8a13-2ecb0db40824" providerId="ADAL" clId="{869055CD-B99F-4953-A157-4635630F372F}"/>
    <pc:docChg chg="undo custSel addSld delSld modSld">
      <pc:chgData name="Pap Gergely" userId="7bd27213-c5c7-42b6-8a13-2ecb0db40824" providerId="ADAL" clId="{869055CD-B99F-4953-A157-4635630F372F}" dt="2023-03-13T19:07:07.490" v="6" actId="47"/>
      <pc:docMkLst>
        <pc:docMk/>
      </pc:docMkLst>
      <pc:sldChg chg="add del">
        <pc:chgData name="Pap Gergely" userId="7bd27213-c5c7-42b6-8a13-2ecb0db40824" providerId="ADAL" clId="{869055CD-B99F-4953-A157-4635630F372F}" dt="2023-03-13T19:07:06.406" v="5" actId="47"/>
        <pc:sldMkLst>
          <pc:docMk/>
          <pc:sldMk cId="0" sldId="317"/>
        </pc:sldMkLst>
      </pc:sldChg>
      <pc:sldChg chg="add del">
        <pc:chgData name="Pap Gergely" userId="7bd27213-c5c7-42b6-8a13-2ecb0db40824" providerId="ADAL" clId="{869055CD-B99F-4953-A157-4635630F372F}" dt="2023-03-13T19:07:07.490" v="6" actId="47"/>
        <pc:sldMkLst>
          <pc:docMk/>
          <pc:sldMk cId="0" sldId="318"/>
        </pc:sldMkLst>
      </pc:sldChg>
      <pc:sldChg chg="add del setBg">
        <pc:chgData name="Pap Gergely" userId="7bd27213-c5c7-42b6-8a13-2ecb0db40824" providerId="ADAL" clId="{869055CD-B99F-4953-A157-4635630F372F}" dt="2023-03-13T19:07:03.740" v="4"/>
        <pc:sldMkLst>
          <pc:docMk/>
          <pc:sldMk cId="0" sldId="330"/>
        </pc:sldMkLst>
      </pc:sldChg>
      <pc:sldChg chg="add del setBg">
        <pc:chgData name="Pap Gergely" userId="7bd27213-c5c7-42b6-8a13-2ecb0db40824" providerId="ADAL" clId="{869055CD-B99F-4953-A157-4635630F372F}" dt="2023-03-13T19:07:03.740" v="4"/>
        <pc:sldMkLst>
          <pc:docMk/>
          <pc:sldMk cId="0" sldId="3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8A756D29-4435-6812-187D-6C27E3B886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68731CA-71F2-92A8-708A-28E5E31B21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21AED9D-E66B-414E-8E42-49FDEBC8E3F0}" type="datetimeFigureOut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B8A83C6-37E9-D84B-CA98-6930935193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CAF807C-4C7A-CAD8-3EA0-1EA948DA22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698E07-643E-43B1-9F83-8F2D805F4F1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90238E-8089-EC5B-1EAD-824F0AEC86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AE01C-450D-A762-1971-446A4F018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A7F240-9FF3-4CD1-A6C2-2B2135642319}" type="datetimeFigureOut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BF7C12-AACA-0516-1E49-13819C34CB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277DF0-2364-E099-81D7-6965C29E3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788E3-7C36-74AE-0BB3-B6216F4790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843D7-79BA-6312-8957-AF55FAAB7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7E5898-9391-4BE5-888C-25CFCC7165A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>
            <a:extLst>
              <a:ext uri="{FF2B5EF4-FFF2-40B4-BE49-F238E27FC236}">
                <a16:creationId xmlns:a16="http://schemas.microsoft.com/office/drawing/2014/main" id="{D69E18CA-AA5E-4EA2-CB87-B3A3A0EA4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Jegyzetek helye 2">
            <a:extLst>
              <a:ext uri="{FF2B5EF4-FFF2-40B4-BE49-F238E27FC236}">
                <a16:creationId xmlns:a16="http://schemas.microsoft.com/office/drawing/2014/main" id="{62162312-4FE2-F579-42D1-D055BFE3A1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9220" name="Dia számának helye 3">
            <a:extLst>
              <a:ext uri="{FF2B5EF4-FFF2-40B4-BE49-F238E27FC236}">
                <a16:creationId xmlns:a16="http://schemas.microsoft.com/office/drawing/2014/main" id="{A72A3359-CA6C-C131-2AEB-6B3784DCD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130B83-F7C6-4409-B514-AFC7A5898FE6}" type="slidenum">
              <a:rPr lang="hu-HU" altLang="hu-HU">
                <a:latin typeface="Calibri" panose="020F0502020204030204" pitchFamily="34" charset="0"/>
              </a:rPr>
              <a:pPr/>
              <a:t>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2" name="Dátum helye 29">
            <a:extLst>
              <a:ext uri="{FF2B5EF4-FFF2-40B4-BE49-F238E27FC236}">
                <a16:creationId xmlns:a16="http://schemas.microsoft.com/office/drawing/2014/main" id="{50F9F673-48A0-1629-A4AD-4203CFB1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9BA6-ACC9-4496-AF62-99D4F1DA0FC1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3" name="Élőláb helye 18">
            <a:extLst>
              <a:ext uri="{FF2B5EF4-FFF2-40B4-BE49-F238E27FC236}">
                <a16:creationId xmlns:a16="http://schemas.microsoft.com/office/drawing/2014/main" id="{CCAA7054-D680-08DC-1FD7-59E33A56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6">
            <a:extLst>
              <a:ext uri="{FF2B5EF4-FFF2-40B4-BE49-F238E27FC236}">
                <a16:creationId xmlns:a16="http://schemas.microsoft.com/office/drawing/2014/main" id="{E7CD7AB7-FF5D-64C1-DFCF-48C5F91B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EC44D51-DC03-4940-8ED5-8920892B664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800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305E068D-1099-3579-A48E-33314659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72BA-7E5F-4860-B4DD-47B2E5376C58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A7A88D27-935E-2936-97F4-A49826BB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2EE4778D-358C-CF34-BE9E-ADBCDF37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1D8B7-03AF-4D40-8481-997222FA2B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5405573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9ED5AD1D-8497-8354-89D7-AF7AB796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D113-65A9-4D7C-883D-8953081FAA92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8DB64F51-D42A-77FE-C28D-BDF96ED1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371D2322-8DDE-EC1D-9D33-BB21F441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1F9F6-F9B2-4EA2-95F6-634DE039D1B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5023916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69203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2" name="Dátum helye 29">
            <a:extLst>
              <a:ext uri="{FF2B5EF4-FFF2-40B4-BE49-F238E27FC236}">
                <a16:creationId xmlns:a16="http://schemas.microsoft.com/office/drawing/2014/main" id="{8368D0EF-6C4B-E9D1-3871-599C8F69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2AB9-EADB-4004-A0AC-40B2C9FB13AA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3" name="Élőláb helye 18">
            <a:extLst>
              <a:ext uri="{FF2B5EF4-FFF2-40B4-BE49-F238E27FC236}">
                <a16:creationId xmlns:a16="http://schemas.microsoft.com/office/drawing/2014/main" id="{25C865D4-FE52-1EFC-F4EE-20029EBE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26">
            <a:extLst>
              <a:ext uri="{FF2B5EF4-FFF2-40B4-BE49-F238E27FC236}">
                <a16:creationId xmlns:a16="http://schemas.microsoft.com/office/drawing/2014/main" id="{62578AF2-60AD-4BA0-25C2-C8044610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95A30AF-E326-4E00-BFDD-698BDFAC721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5435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1B0B6102-192E-AB35-783F-820F8E68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562D-9766-4334-BE50-55B6EA220443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5438E475-8F34-7132-C6F8-09451E61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0E0C3608-75E0-2A72-0B00-0E3CDC25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D8E3E-72B1-4148-9A62-1C19467073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72922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64AA61-FDBE-3581-A1D1-94367B61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181A-95B9-4E7B-ADF2-152C5D9D2531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3B6150-1861-1912-D706-17CA5AE2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422B4A-BE92-8B5C-2737-B20851AC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CA7EF14-2AB1-49CA-8101-87159B604E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493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A274E3A0-5D1C-1BB3-C33E-FDF6254D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846C-5CAA-4222-A65D-6EA69A7108C5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A38E8773-1F7C-2935-26F3-17137F3A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4751A350-0713-9AB7-3BD4-4F14F68D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6DAB3-5C3C-4898-83C0-B0FFF0A736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77530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C5062D25-BC8B-F0EB-9161-F74F59C1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CE3A-FBC6-4A8D-B279-0D849A5742BA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AF83DBCD-96A5-0581-C81B-FF70C123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C7C51EB9-1A1A-D04F-0D7C-A8BCDA8B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E6B48-29FC-4CD5-A030-555346B016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282237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2CA784E3-0A13-EC30-4E5A-C51D9ED1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C53A7-DC3A-4F92-833A-088FC1EED9EB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F5F4F7C7-AE8F-78C5-6781-C04FAE04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D3A2631C-2BFC-0334-B905-AAB86C3B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690D4-6F96-4CF4-910C-0893E643088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7954349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9E302F5B-4B2C-735F-764C-7C6B1B9F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6AD3-807A-404D-B522-002B01E281D6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D61AE58C-4777-11D9-09EA-8578EF3C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3072AAB4-5AC5-B847-20C0-19669F5D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A79A-C03D-4771-8259-CFE62094562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86778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7FEC457B-C818-B494-732A-F477D3D5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2526-666B-4093-929D-991BDCEA0B0A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D7E3BFA9-FA36-7543-00BA-AE73BE96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814BA702-984B-FA25-A3EB-74723CA1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85111-D037-4270-B893-F7B651BEC31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9072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12BD3790-8477-227B-8FA4-79CFCD3D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C75B-FE7F-444D-914E-F8D12972260F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F24B33B2-655C-0E08-F8E8-74835EFC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938A1D81-2E1D-94CE-F38A-694ADE62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33852-A53F-443A-8480-C6B4C41D18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4933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F6A35859-9C7A-D082-B0EB-5F17F87E5AAB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14">
            <a:extLst>
              <a:ext uri="{FF2B5EF4-FFF2-40B4-BE49-F238E27FC236}">
                <a16:creationId xmlns:a16="http://schemas.microsoft.com/office/drawing/2014/main" id="{20978876-7D69-9978-7D9E-04FCD830A11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796D5D2D-CD5D-227B-4FF7-FEE5D2DE492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F8D15CB8-3F81-531B-D2BA-38FC155887D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62143EBA-C364-0C86-1D96-83609B84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AA83-635C-40E5-8AA8-CE2DD31A02B9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CC878737-39E7-7ACC-770C-97A26C0A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C1169A38-E5FE-0514-989B-DA34CB40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58F6C42-CCC1-4729-8451-5D99F8C82DC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8888421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128F1BF0-5487-1AF5-B5CE-90DADCAF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92E2-9B60-4000-BB35-AF005F169AE8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286A4003-D2BA-DCB2-2A50-70AF5385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99D38978-EE81-5380-C7F9-4BC1A054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6A9D-2FD3-4893-ACC7-6079F51EBB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7682813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>
            <a:extLst>
              <a:ext uri="{FF2B5EF4-FFF2-40B4-BE49-F238E27FC236}">
                <a16:creationId xmlns:a16="http://schemas.microsoft.com/office/drawing/2014/main" id="{F0353019-BC72-51AB-181D-2223278F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0A43-DBBA-4D14-97C3-E9E40694767F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21">
            <a:extLst>
              <a:ext uri="{FF2B5EF4-FFF2-40B4-BE49-F238E27FC236}">
                <a16:creationId xmlns:a16="http://schemas.microsoft.com/office/drawing/2014/main" id="{E5FB8D96-7673-4753-1A62-8B41D9C7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>
            <a:extLst>
              <a:ext uri="{FF2B5EF4-FFF2-40B4-BE49-F238E27FC236}">
                <a16:creationId xmlns:a16="http://schemas.microsoft.com/office/drawing/2014/main" id="{FC1AC317-D4B9-D93C-16DC-476BCBF3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EE13B-7EAB-4639-983E-F31835FEAE1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502487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335772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01AEDA-B98D-00BC-C26F-95A20856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4C5D-3268-47C9-87C7-DE890317E424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C6B421-908F-10F6-DA40-7135D537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F45BC2-1CB9-C8F8-04AC-C75DF988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E6B5AB8-6EA3-4860-A886-CAF37254F83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61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963BB3D3-7991-C218-4C54-C9C6D727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39BD-F806-4DF5-AEF3-0DB814F4C7B9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162A02AB-F623-AD15-838A-484F99FB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E4C39DD5-DBE0-F857-E5E9-0F9F0215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61F87-D88E-4127-A728-A267BF6FF6B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944023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>
            <a:extLst>
              <a:ext uri="{FF2B5EF4-FFF2-40B4-BE49-F238E27FC236}">
                <a16:creationId xmlns:a16="http://schemas.microsoft.com/office/drawing/2014/main" id="{C5B0FB91-1129-51E1-1EC9-AEECE9AF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2DFB-5319-49B1-B2F3-37623AC691D8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8" name="Élőláb helye 21">
            <a:extLst>
              <a:ext uri="{FF2B5EF4-FFF2-40B4-BE49-F238E27FC236}">
                <a16:creationId xmlns:a16="http://schemas.microsoft.com/office/drawing/2014/main" id="{1228F341-8D23-48FC-5BE0-A8A78DED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>
            <a:extLst>
              <a:ext uri="{FF2B5EF4-FFF2-40B4-BE49-F238E27FC236}">
                <a16:creationId xmlns:a16="http://schemas.microsoft.com/office/drawing/2014/main" id="{A57B68DD-EABC-2BA9-64AF-F421314C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E0461-D844-4FFD-92E6-A456F4C6C0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067532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>
            <a:extLst>
              <a:ext uri="{FF2B5EF4-FFF2-40B4-BE49-F238E27FC236}">
                <a16:creationId xmlns:a16="http://schemas.microsoft.com/office/drawing/2014/main" id="{9ED81351-EC42-F619-91CF-AB5451BF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B6E7-026B-43C1-A272-875909F99256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4" name="Élőláb helye 21">
            <a:extLst>
              <a:ext uri="{FF2B5EF4-FFF2-40B4-BE49-F238E27FC236}">
                <a16:creationId xmlns:a16="http://schemas.microsoft.com/office/drawing/2014/main" id="{EADF31F3-5CA1-A3D6-D894-6B5267D6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>
            <a:extLst>
              <a:ext uri="{FF2B5EF4-FFF2-40B4-BE49-F238E27FC236}">
                <a16:creationId xmlns:a16="http://schemas.microsoft.com/office/drawing/2014/main" id="{A2560DD7-C425-40E3-2273-D8AB3433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9E295-8F20-40E8-8D7F-EF27D31837F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085652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>
            <a:extLst>
              <a:ext uri="{FF2B5EF4-FFF2-40B4-BE49-F238E27FC236}">
                <a16:creationId xmlns:a16="http://schemas.microsoft.com/office/drawing/2014/main" id="{4CA2FC22-F242-CB74-869D-A97BEBCE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3EF4-0AA9-4475-B534-51A7C18B76C2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3" name="Élőláb helye 21">
            <a:extLst>
              <a:ext uri="{FF2B5EF4-FFF2-40B4-BE49-F238E27FC236}">
                <a16:creationId xmlns:a16="http://schemas.microsoft.com/office/drawing/2014/main" id="{C032EBAD-CDF8-9DB1-AA7B-0D8E2D95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>
            <a:extLst>
              <a:ext uri="{FF2B5EF4-FFF2-40B4-BE49-F238E27FC236}">
                <a16:creationId xmlns:a16="http://schemas.microsoft.com/office/drawing/2014/main" id="{A3E5623D-3D24-82E9-D4F2-04FDE19E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840B8-38AF-4D97-8CF5-B67D5489B82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9802779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795219A3-1DC8-397F-6376-91A229A2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6D0B-9AB4-4273-AA04-63062525A06B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908F9782-DF7B-2282-C322-9B5F5B32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B8572605-919C-1375-78AF-5571D73E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55F70-1C14-4ADE-A858-763E20ADA61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12008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>
            <a:extLst>
              <a:ext uri="{FF2B5EF4-FFF2-40B4-BE49-F238E27FC236}">
                <a16:creationId xmlns:a16="http://schemas.microsoft.com/office/drawing/2014/main" id="{9CAB314D-ABE0-286C-D03F-CC796733150F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14">
            <a:extLst>
              <a:ext uri="{FF2B5EF4-FFF2-40B4-BE49-F238E27FC236}">
                <a16:creationId xmlns:a16="http://schemas.microsoft.com/office/drawing/2014/main" id="{9BAEB226-5909-439E-D2C3-A66C474E931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15">
            <a:extLst>
              <a:ext uri="{FF2B5EF4-FFF2-40B4-BE49-F238E27FC236}">
                <a16:creationId xmlns:a16="http://schemas.microsoft.com/office/drawing/2014/main" id="{F554BF02-C637-DB40-BB3E-384E7234354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16">
            <a:extLst>
              <a:ext uri="{FF2B5EF4-FFF2-40B4-BE49-F238E27FC236}">
                <a16:creationId xmlns:a16="http://schemas.microsoft.com/office/drawing/2014/main" id="{A1D58021-D2B4-B39A-17E2-BBADE6CEF78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>
            <a:extLst>
              <a:ext uri="{FF2B5EF4-FFF2-40B4-BE49-F238E27FC236}">
                <a16:creationId xmlns:a16="http://schemas.microsoft.com/office/drawing/2014/main" id="{C39EB7BA-5CB1-976F-37A5-284C6D38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8992-53C7-4FE2-96AF-A67E0BF8C90A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10" name="Élőláb helye 5">
            <a:extLst>
              <a:ext uri="{FF2B5EF4-FFF2-40B4-BE49-F238E27FC236}">
                <a16:creationId xmlns:a16="http://schemas.microsoft.com/office/drawing/2014/main" id="{42F0E517-BD76-F3BA-E448-FF8677C2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>
            <a:extLst>
              <a:ext uri="{FF2B5EF4-FFF2-40B4-BE49-F238E27FC236}">
                <a16:creationId xmlns:a16="http://schemas.microsoft.com/office/drawing/2014/main" id="{A6CEEF4A-AD59-7AC1-48B9-DCAE8D4A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69DC55F-6B49-4468-B06A-78B72E337E7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13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0EE82598-DF08-B314-AD25-A53A830095C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0CB30383-DE20-8CA0-5E35-C3BD7E314BF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05020D53-19C0-198D-A217-37E6002C11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73DE34BD-C82A-C4A0-982C-B0303B07A6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29417D71-4B7E-74E5-49E1-A9360DDC6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171524D-FBC2-4C81-A388-A15EA589EBDC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66A17778-E965-4A42-AFEE-FE2CAB145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42BA7799-51CB-8876-EF9C-1EC7F0E16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F88D51E6-CC1A-49FC-B39F-63D7164B3EEF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06463623-8636-6CE0-2431-008ABEAE6DD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BB2A053B-7FB3-DCE4-736B-52E6D1BF7F6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2C1B079F-4AE7-CD0C-16A0-E5E9E169938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31" r:id="rId2"/>
    <p:sldLayoutId id="2147484240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41" r:id="rId9"/>
    <p:sldLayoutId id="2147484237" r:id="rId10"/>
    <p:sldLayoutId id="2147484238" r:id="rId11"/>
    <p:sldLayoutId id="21474842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>
            <a:extLst>
              <a:ext uri="{FF2B5EF4-FFF2-40B4-BE49-F238E27FC236}">
                <a16:creationId xmlns:a16="http://schemas.microsoft.com/office/drawing/2014/main" id="{8A4A6218-DBAB-6A80-B401-EC548781BA7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7E49A9BC-7D16-FD20-AC3D-FF7BFAFBB1E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>
            <a:extLst>
              <a:ext uri="{FF2B5EF4-FFF2-40B4-BE49-F238E27FC236}">
                <a16:creationId xmlns:a16="http://schemas.microsoft.com/office/drawing/2014/main" id="{BBA9A5B1-A7B8-A433-09DE-E153F79897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>
            <a:extLst>
              <a:ext uri="{FF2B5EF4-FFF2-40B4-BE49-F238E27FC236}">
                <a16:creationId xmlns:a16="http://schemas.microsoft.com/office/drawing/2014/main" id="{0138DC91-4D19-D62C-B587-166F2AB29A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>
            <a:extLst>
              <a:ext uri="{FF2B5EF4-FFF2-40B4-BE49-F238E27FC236}">
                <a16:creationId xmlns:a16="http://schemas.microsoft.com/office/drawing/2014/main" id="{ED638A58-1191-EEEC-F69E-CD6F294A2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76DF4A8-A235-41A8-BA04-412016F3A6B8}" type="datetime1">
              <a:rPr lang="hu-HU"/>
              <a:pPr>
                <a:defRPr/>
              </a:pPr>
              <a:t>2023. 04. 24.</a:t>
            </a:fld>
            <a:endParaRPr lang="hu-HU"/>
          </a:p>
        </p:txBody>
      </p:sp>
      <p:sp>
        <p:nvSpPr>
          <p:cNvPr id="22" name="Élőláb helye 21">
            <a:extLst>
              <a:ext uri="{FF2B5EF4-FFF2-40B4-BE49-F238E27FC236}">
                <a16:creationId xmlns:a16="http://schemas.microsoft.com/office/drawing/2014/main" id="{CB8BE777-156E-C710-9E27-997F49CC5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F4E1B966-BA5D-94A9-7B5B-E595E78E5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7BA0E4BD-C27D-4CC8-89A0-EAD5EE9B0365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>
            <a:extLst>
              <a:ext uri="{FF2B5EF4-FFF2-40B4-BE49-F238E27FC236}">
                <a16:creationId xmlns:a16="http://schemas.microsoft.com/office/drawing/2014/main" id="{83DFA749-CFB8-B3A3-09E1-1B253B536F5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C39C350E-9A3A-A9A3-B8EF-2BA790E62E6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949F6C04-72CB-83E5-2816-FE34ED19047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81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6C1B5F-CE24-1317-65CE-1BFDF482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6769100" cy="1439863"/>
          </a:xfrm>
        </p:spPr>
        <p:txBody>
          <a:bodyPr/>
          <a:lstStyle/>
          <a:p>
            <a:pPr>
              <a:defRPr/>
            </a:pPr>
            <a:r>
              <a:rPr lang="hu-HU" altLang="hu-HU" dirty="0"/>
              <a:t>További tanítási </a:t>
            </a:r>
            <a:br>
              <a:rPr lang="hu-HU" altLang="hu-HU" dirty="0"/>
            </a:br>
            <a:r>
              <a:rPr lang="hu-HU" altLang="hu-HU" dirty="0"/>
              <a:t>Módszerek</a:t>
            </a:r>
            <a:endParaRPr lang="hu-HU" dirty="0"/>
          </a:p>
        </p:txBody>
      </p:sp>
      <p:sp>
        <p:nvSpPr>
          <p:cNvPr id="8195" name="Szövegdoboz 2">
            <a:extLst>
              <a:ext uri="{FF2B5EF4-FFF2-40B4-BE49-F238E27FC236}">
                <a16:creationId xmlns:a16="http://schemas.microsoft.com/office/drawing/2014/main" id="{8A639C3E-DD4F-CD61-223F-F8ECBD08F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>
            <a:extLst>
              <a:ext uri="{FF2B5EF4-FFF2-40B4-BE49-F238E27FC236}">
                <a16:creationId xmlns:a16="http://schemas.microsoft.com/office/drawing/2014/main" id="{88E4F04D-21B7-F20B-1CF6-6BB3019D1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Mire jó az autoencoder háló?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tanulás során rákényszerítjük a hálót, hogy találjon egy tömör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reprezentációt, amiből az input minél pontosabban rekonstruálható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Ezért használhatjuk jellemzőtér-redukcióra (a decoder részt eldobjuk,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eredetei jellemzők helyett a bottleneck réteg kimenetét használjuk)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felügyelet nélküli előtanításra is jó (ha sok címkézetlen adatunk van, és kevés címkézett, betanítjuk vele az autoencodert, majd a decoder részt eldobjuk, és új kimeneti réteg(ek)et felvéve innen kezdjük a felügyelt tanítást)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0515B1E-16DB-0386-9BAA-FB2247D675AE}"/>
              </a:ext>
            </a:extLst>
          </p:cNvPr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>
            <a:extLst>
              <a:ext uri="{FF2B5EF4-FFF2-40B4-BE49-F238E27FC236}">
                <a16:creationId xmlns:a16="http://schemas.microsoft.com/office/drawing/2014/main" id="{2972098A-9DF3-1684-50A2-422B82DED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>
            <a:extLst>
              <a:ext uri="{FF2B5EF4-FFF2-40B4-BE49-F238E27FC236}">
                <a16:creationId xmlns:a16="http://schemas.microsoft.com/office/drawing/2014/main" id="{D0DFBA25-339F-A4DD-8A29-FF031ECA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Autoencoder hálózatok</a:t>
            </a:r>
          </a:p>
        </p:txBody>
      </p:sp>
      <p:pic>
        <p:nvPicPr>
          <p:cNvPr id="18438" name="Kép 2">
            <a:extLst>
              <a:ext uri="{FF2B5EF4-FFF2-40B4-BE49-F238E27FC236}">
                <a16:creationId xmlns:a16="http://schemas.microsoft.com/office/drawing/2014/main" id="{24AB7577-F065-9513-413C-51808DF57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98963"/>
            <a:ext cx="410368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1">
            <a:extLst>
              <a:ext uri="{FF2B5EF4-FFF2-40B4-BE49-F238E27FC236}">
                <a16:creationId xmlns:a16="http://schemas.microsoft.com/office/drawing/2014/main" id="{6F278B16-2873-8E4E-FBB7-122E546B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435975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Ezt a módszert akkor szoktuk használni, ha tényleg nagyon kevés tanítópéldánk van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Luxus lenne validációs célra „elherdálni” akár a példák 10% is.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példáinkat felosztjuk N egyenlő részre (mondjuk N=10)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9 részen tanítunk, a tizediken validálunk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És ezt megismételjük 10-szer, mindig másik halmazt kihagyva validálásra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Ily módon az összes adaton tudunk tanítani, de azért a független adaton való validálás is megvolt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Validálási pontosság: a 10 validálási pontosság átlaga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De hogyan lesz egy végleges modellünk a 10-ből?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Átlagolhatjuk a modellek kimeneteit (ld. ensemble model)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Esetleg csinálhatunk egy végleges tanítást (validálás nélkül!) az összes adaton a legjobbnak bizonyult meta-paraméterekkel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Extrém eset: „leave-one-out” – egyetlen példát hagyunk ki validálásra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12" descr="szte_cimer.tif">
            <a:extLst>
              <a:ext uri="{FF2B5EF4-FFF2-40B4-BE49-F238E27FC236}">
                <a16:creationId xmlns:a16="http://schemas.microsoft.com/office/drawing/2014/main" id="{6D26E875-BF76-984A-E052-3839C1CD5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7462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ím 8">
            <a:extLst>
              <a:ext uri="{FF2B5EF4-FFF2-40B4-BE49-F238E27FC236}">
                <a16:creationId xmlns:a16="http://schemas.microsoft.com/office/drawing/2014/main" id="{4E348ABE-4BE4-72A2-2A37-5BD97EBC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78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N-szeres keresztvalidáció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0D73B0DF-5190-0A14-3C46-1BA46AF7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021B4DEC-7908-53BA-529B-D77CD5D9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7" name="Rectangle 11">
            <a:extLst>
              <a:ext uri="{FF2B5EF4-FFF2-40B4-BE49-F238E27FC236}">
                <a16:creationId xmlns:a16="http://schemas.microsoft.com/office/drawing/2014/main" id="{0DA66E5F-7DEE-C244-6FB4-5E160417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8" name="Rectangle 12">
            <a:extLst>
              <a:ext uri="{FF2B5EF4-FFF2-40B4-BE49-F238E27FC236}">
                <a16:creationId xmlns:a16="http://schemas.microsoft.com/office/drawing/2014/main" id="{1C89FD61-6AAA-E6DD-C19A-E71744A0F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9" name="Rectangle 14">
            <a:extLst>
              <a:ext uri="{FF2B5EF4-FFF2-40B4-BE49-F238E27FC236}">
                <a16:creationId xmlns:a16="http://schemas.microsoft.com/office/drawing/2014/main" id="{87B573B4-A47C-24D7-3DC8-12905F4E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0" name="Rectangle 6">
            <a:extLst>
              <a:ext uri="{FF2B5EF4-FFF2-40B4-BE49-F238E27FC236}">
                <a16:creationId xmlns:a16="http://schemas.microsoft.com/office/drawing/2014/main" id="{D34FA1C6-8BCD-2F0E-45C0-620421BE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1" name="Rectangle 8">
            <a:extLst>
              <a:ext uri="{FF2B5EF4-FFF2-40B4-BE49-F238E27FC236}">
                <a16:creationId xmlns:a16="http://schemas.microsoft.com/office/drawing/2014/main" id="{215D463F-0578-AA9A-2DF0-30AB4479E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BDA6EF9E-B68E-A4C7-D09D-DDD27D0F7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1">
            <a:extLst>
              <a:ext uri="{FF2B5EF4-FFF2-40B4-BE49-F238E27FC236}">
                <a16:creationId xmlns:a16="http://schemas.microsoft.com/office/drawing/2014/main" id="{5D2A64C6-0FA1-6D90-AEC3-7BBA6A53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435975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Ez nem regularizációs módszer, de a túltanulás esélyét csökkenti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Tudjuk, hogy a túltanulás fő oka a kevés tanítópélda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Hogyan tudunk a meglevőkből mesterségesen további tanítópéldákat kreálni?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példákon kisebb transzformációkat alkalmazunk, olyanokat, amelyek az osztálycímkét nem befolyásolják</a:t>
            </a:r>
          </a:p>
          <a:p>
            <a:pPr lvl="1" eaLnBrk="1" hangingPunct="1"/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Pl. karakterfelismerés: eltolás, kicsinyítés-nagyítás, kisebb fokú elforgatás</a:t>
            </a:r>
          </a:p>
          <a:p>
            <a:pPr lvl="1" eaLnBrk="1" hangingPunct="1"/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Pl. beszédfelismerés: pár százaléknyi lassítás-gyorsítás, háttérzaj hozzáadása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Ezekkel csökkenthetjük a háló érzékenységét ezekre a transzformációkra, így nőni fog az általánosító képessége</a:t>
            </a: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2" descr="szte_cimer.tif">
            <a:extLst>
              <a:ext uri="{FF2B5EF4-FFF2-40B4-BE49-F238E27FC236}">
                <a16:creationId xmlns:a16="http://schemas.microsoft.com/office/drawing/2014/main" id="{EA96DE71-1327-F4E8-787F-6C45D95DD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0650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ím 8">
            <a:extLst>
              <a:ext uri="{FF2B5EF4-FFF2-40B4-BE49-F238E27FC236}">
                <a16:creationId xmlns:a16="http://schemas.microsoft.com/office/drawing/2014/main" id="{37C384E2-4FA1-DE76-DA6A-70BE0534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3333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Data augmentation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D860675E-0F54-AC40-4D44-DF2D6BF1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8980E6F9-9AA8-8932-F91E-ECD948FE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7C3B5B7D-D436-2656-6A75-0649E026C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2" name="Rectangle 12">
            <a:extLst>
              <a:ext uri="{FF2B5EF4-FFF2-40B4-BE49-F238E27FC236}">
                <a16:creationId xmlns:a16="http://schemas.microsoft.com/office/drawing/2014/main" id="{55AEFF51-C603-EBFD-7EB0-68838890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3" name="Rectangle 14">
            <a:extLst>
              <a:ext uri="{FF2B5EF4-FFF2-40B4-BE49-F238E27FC236}">
                <a16:creationId xmlns:a16="http://schemas.microsoft.com/office/drawing/2014/main" id="{F24DFD6A-6311-0E8D-276A-66D0368A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4" name="Rectangle 6">
            <a:extLst>
              <a:ext uri="{FF2B5EF4-FFF2-40B4-BE49-F238E27FC236}">
                <a16:creationId xmlns:a16="http://schemas.microsoft.com/office/drawing/2014/main" id="{C06D8AC5-B0D2-8F1C-5950-43C744BC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5" name="Rectangle 8">
            <a:extLst>
              <a:ext uri="{FF2B5EF4-FFF2-40B4-BE49-F238E27FC236}">
                <a16:creationId xmlns:a16="http://schemas.microsoft.com/office/drawing/2014/main" id="{65455B72-6435-875D-929C-A28DC04D5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6" name="Rectangle 6">
            <a:extLst>
              <a:ext uri="{FF2B5EF4-FFF2-40B4-BE49-F238E27FC236}">
                <a16:creationId xmlns:a16="http://schemas.microsoft.com/office/drawing/2014/main" id="{37A64F63-BE5C-1CEB-F799-C1B5AE90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1">
            <a:extLst>
              <a:ext uri="{FF2B5EF4-FFF2-40B4-BE49-F238E27FC236}">
                <a16:creationId xmlns:a16="http://schemas.microsoft.com/office/drawing/2014/main" id="{1EAD6766-D406-5C1E-B195-3C02E611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675688" cy="4826000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„mély háló” fogalma nincsen pontosan definiálva, de általában 5-10 rejtett réteggel rendelkező hálót jelent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Újabban azonban megjelentek a „nagyon mély” (very deep) hálók is, tipikusan képfeldolgozási feladatokra</a:t>
            </a:r>
          </a:p>
          <a:p>
            <a:pPr lvl="1" eaLnBrk="1" hangingPunct="1"/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Ez sincs pontosan definiálva, de már 50-150 rejtett réteges hálókat is látni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nagyon mély hálók tanításánál már a korábban mutatott trükkök sem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segítenek a hiba visszaterjesztésében</a:t>
            </a:r>
          </a:p>
          <a:p>
            <a:pPr lvl="1" eaLnBrk="1" hangingPunct="1"/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ReLU neuronok, ügyes inicializálás, batch normalization,…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mélyen levő rétegek hatékony tanításához új trükkök kellenek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12" descr="szte_cimer.tif">
            <a:extLst>
              <a:ext uri="{FF2B5EF4-FFF2-40B4-BE49-F238E27FC236}">
                <a16:creationId xmlns:a16="http://schemas.microsoft.com/office/drawing/2014/main" id="{48FA5D52-B98B-0A20-210C-F3F06AC76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90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ím 8">
            <a:extLst>
              <a:ext uri="{FF2B5EF4-FFF2-40B4-BE49-F238E27FC236}">
                <a16:creationId xmlns:a16="http://schemas.microsoft.com/office/drawing/2014/main" id="{11645689-B734-DE7B-C005-17752C04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60338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4000">
                <a:solidFill>
                  <a:schemeClr val="bg1"/>
                </a:solidFill>
              </a:rPr>
              <a:t>Nag</a:t>
            </a:r>
            <a:r>
              <a:rPr lang="hu-HU" altLang="hu-HU" sz="4000">
                <a:solidFill>
                  <a:schemeClr val="bg1"/>
                </a:solidFill>
              </a:rPr>
              <a:t>y</a:t>
            </a:r>
            <a:r>
              <a:rPr lang="en-US" altLang="hu-HU" sz="4000">
                <a:solidFill>
                  <a:schemeClr val="bg1"/>
                </a:solidFill>
              </a:rPr>
              <a:t>on m</a:t>
            </a:r>
            <a:r>
              <a:rPr lang="hu-HU" altLang="hu-HU" sz="4000">
                <a:solidFill>
                  <a:schemeClr val="bg1"/>
                </a:solidFill>
              </a:rPr>
              <a:t>ély neuronhálók</a:t>
            </a:r>
          </a:p>
        </p:txBody>
      </p:sp>
      <p:sp>
        <p:nvSpPr>
          <p:cNvPr id="21509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A4FB365C-BCB7-AEE3-341B-CBFF23BB4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0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FA6B76F0-CF86-F3B9-D55A-9F3CB19B33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1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6265FAC1-2086-AF52-65F0-923FAB03A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2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E7F56CE1-B171-7483-D155-154A85677C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1513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A705B4AF-1200-FAEC-2928-AF6DC084C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1">
            <a:extLst>
              <a:ext uri="{FF2B5EF4-FFF2-40B4-BE49-F238E27FC236}">
                <a16:creationId xmlns:a16="http://schemas.microsoft.com/office/drawing/2014/main" id="{1590D237-2D55-FBA7-184E-DE0ADDFE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675688" cy="4826000"/>
          </a:xfrm>
        </p:spPr>
        <p:txBody>
          <a:bodyPr/>
          <a:lstStyle/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2" descr="szte_cimer.tif">
            <a:extLst>
              <a:ext uri="{FF2B5EF4-FFF2-40B4-BE49-F238E27FC236}">
                <a16:creationId xmlns:a16="http://schemas.microsoft.com/office/drawing/2014/main" id="{E5E8B9C0-AFEF-FDF6-0581-987D60390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90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ím 8">
            <a:extLst>
              <a:ext uri="{FF2B5EF4-FFF2-40B4-BE49-F238E27FC236}">
                <a16:creationId xmlns:a16="http://schemas.microsoft.com/office/drawing/2014/main" id="{C8CDC00E-E6C6-96BA-26AB-6A7B1492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95263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>
                <a:solidFill>
                  <a:schemeClr val="bg1"/>
                </a:solidFill>
              </a:rPr>
              <a:t>Nag</a:t>
            </a:r>
            <a:r>
              <a:rPr lang="hu-HU" altLang="hu-HU" sz="3600">
                <a:solidFill>
                  <a:schemeClr val="bg1"/>
                </a:solidFill>
              </a:rPr>
              <a:t>y</a:t>
            </a:r>
            <a:r>
              <a:rPr lang="en-US" altLang="hu-HU" sz="3600">
                <a:solidFill>
                  <a:schemeClr val="bg1"/>
                </a:solidFill>
              </a:rPr>
              <a:t>on m</a:t>
            </a:r>
            <a:r>
              <a:rPr lang="hu-HU" altLang="hu-HU" sz="3600">
                <a:solidFill>
                  <a:schemeClr val="bg1"/>
                </a:solidFill>
              </a:rPr>
              <a:t>ély neuronhálók - példák</a:t>
            </a:r>
          </a:p>
        </p:txBody>
      </p:sp>
      <p:sp>
        <p:nvSpPr>
          <p:cNvPr id="22533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C6C224BF-3694-8F37-7616-5FBDACD80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4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CB19FEDE-94D9-93DE-A4B8-A857C3649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5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37C84CBE-0CFA-1BB3-E4A2-0E8698ECBA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6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17EBC58D-D39D-6115-BE71-9637FD755F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2537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23C7B814-EE52-82BE-0F2C-2300AFD4C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2538" name="Picture 2">
            <a:extLst>
              <a:ext uri="{FF2B5EF4-FFF2-40B4-BE49-F238E27FC236}">
                <a16:creationId xmlns:a16="http://schemas.microsoft.com/office/drawing/2014/main" id="{EAD259D3-4485-BBE2-E2B4-53B55A7A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99306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1">
            <a:extLst>
              <a:ext uri="{FF2B5EF4-FFF2-40B4-BE49-F238E27FC236}">
                <a16:creationId xmlns:a16="http://schemas.microsoft.com/office/drawing/2014/main" id="{68DA8124-B7DC-2216-8269-DDC9338B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675688" cy="4826000"/>
          </a:xfrm>
        </p:spPr>
        <p:txBody>
          <a:bodyPr/>
          <a:lstStyle/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12" descr="szte_cimer.tif">
            <a:extLst>
              <a:ext uri="{FF2B5EF4-FFF2-40B4-BE49-F238E27FC236}">
                <a16:creationId xmlns:a16="http://schemas.microsoft.com/office/drawing/2014/main" id="{427B3E90-1C4D-7271-A9AB-11481632C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90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ím 8">
            <a:extLst>
              <a:ext uri="{FF2B5EF4-FFF2-40B4-BE49-F238E27FC236}">
                <a16:creationId xmlns:a16="http://schemas.microsoft.com/office/drawing/2014/main" id="{16794D27-3E2A-BCD2-3EDB-26F548DB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23838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>
                <a:solidFill>
                  <a:schemeClr val="bg1"/>
                </a:solidFill>
              </a:rPr>
              <a:t>Nag</a:t>
            </a:r>
            <a:r>
              <a:rPr lang="hu-HU" altLang="hu-HU" sz="3600">
                <a:solidFill>
                  <a:schemeClr val="bg1"/>
                </a:solidFill>
              </a:rPr>
              <a:t>y</a:t>
            </a:r>
            <a:r>
              <a:rPr lang="en-US" altLang="hu-HU" sz="3600">
                <a:solidFill>
                  <a:schemeClr val="bg1"/>
                </a:solidFill>
              </a:rPr>
              <a:t>on m</a:t>
            </a:r>
            <a:r>
              <a:rPr lang="hu-HU" altLang="hu-HU" sz="3600">
                <a:solidFill>
                  <a:schemeClr val="bg1"/>
                </a:solidFill>
              </a:rPr>
              <a:t>ély neuronhálók - példák</a:t>
            </a:r>
          </a:p>
        </p:txBody>
      </p:sp>
      <p:sp>
        <p:nvSpPr>
          <p:cNvPr id="23557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F70E7E63-1DBA-D242-4185-85E424F04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58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46D079A2-D7DD-9D8D-37CF-CC850D727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59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18D438D2-0E93-7205-2735-5313637BF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60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E6005BD3-98FC-3A19-3F33-DC2B4C162B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3561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CDD43CC6-D4B9-3BA2-D12B-EB4BFCA1BA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3562" name="Picture 2">
            <a:extLst>
              <a:ext uri="{FF2B5EF4-FFF2-40B4-BE49-F238E27FC236}">
                <a16:creationId xmlns:a16="http://schemas.microsoft.com/office/drawing/2014/main" id="{B4815E48-B7B8-CC33-BAB7-69CB2C88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7057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szte_cimer.tif">
            <a:extLst>
              <a:ext uri="{FF2B5EF4-FFF2-40B4-BE49-F238E27FC236}">
                <a16:creationId xmlns:a16="http://schemas.microsoft.com/office/drawing/2014/main" id="{1ADC7EC8-05BE-5D68-A026-C89CBF110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238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ím 8">
            <a:extLst>
              <a:ext uri="{FF2B5EF4-FFF2-40B4-BE49-F238E27FC236}">
                <a16:creationId xmlns:a16="http://schemas.microsoft.com/office/drawing/2014/main" id="{ACA5AB31-1682-DC6C-7957-AD3722BF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5" y="138113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>
                <a:solidFill>
                  <a:schemeClr val="bg1"/>
                </a:solidFill>
              </a:rPr>
              <a:t>Nag</a:t>
            </a:r>
            <a:r>
              <a:rPr lang="hu-HU" altLang="hu-HU" sz="3600">
                <a:solidFill>
                  <a:schemeClr val="bg1"/>
                </a:solidFill>
              </a:rPr>
              <a:t>y</a:t>
            </a:r>
            <a:r>
              <a:rPr lang="en-US" altLang="hu-HU" sz="3600">
                <a:solidFill>
                  <a:schemeClr val="bg1"/>
                </a:solidFill>
              </a:rPr>
              <a:t>on m</a:t>
            </a:r>
            <a:r>
              <a:rPr lang="hu-HU" altLang="hu-HU" sz="3600">
                <a:solidFill>
                  <a:schemeClr val="bg1"/>
                </a:solidFill>
              </a:rPr>
              <a:t>ély hálók extra kapcsolatokkal</a:t>
            </a:r>
          </a:p>
        </p:txBody>
      </p:sp>
      <p:sp>
        <p:nvSpPr>
          <p:cNvPr id="24580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5D0BF87B-CA69-4406-9D21-00B4DC8D4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1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E27FBD0D-BE5E-2156-A1DE-0ED160837B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2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A011C08B-501C-6A5B-A17A-9F7C1F6243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3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6132AAE0-13C6-446F-ADBE-82202FC276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4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727A26FD-977E-B0E7-0893-5B7A98D56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4585" name="Content Placeholder 11">
            <a:extLst>
              <a:ext uri="{FF2B5EF4-FFF2-40B4-BE49-F238E27FC236}">
                <a16:creationId xmlns:a16="http://schemas.microsoft.com/office/drawing/2014/main" id="{94DE1900-65DB-EE07-85CA-20B0F3ACB4E0}"/>
              </a:ext>
            </a:extLst>
          </p:cNvPr>
          <p:cNvSpPr txBox="1">
            <a:spLocks/>
          </p:cNvSpPr>
          <p:nvPr/>
        </p:nvSpPr>
        <p:spPr bwMode="auto">
          <a:xfrm>
            <a:off x="323850" y="1773238"/>
            <a:ext cx="85693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mély (távoli) rétegekbe visszaterjesztéskor a hiba sok rétegen megy át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Minden rétegben kicsit módosul – egyre nő a kockázata, hogy elvész vagy „felrobban”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javasolt megoldásokban közös, hogy új kapcsolatokkal egészítik ki a hálót, amelyek mentén a hiba kevesebb transzformáción átesve csatolódik vissza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Néhány gyakori elnevezés ezekre a kapcsolatokra, hálókra: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„linear pass-through” vagy „jump” vagy „skip” 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conne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ction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És az ilyen hálók nevei: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„Highway network”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„Residual network”</a:t>
            </a:r>
          </a:p>
          <a:p>
            <a:pPr lvl="1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„Linearly augmented network”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2">
            <a:extLst>
              <a:ext uri="{FF2B5EF4-FFF2-40B4-BE49-F238E27FC236}">
                <a16:creationId xmlns:a16="http://schemas.microsoft.com/office/drawing/2014/main" id="{0D0CA1B7-EEE7-1C7E-48CA-B7F4F7F82D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365625"/>
            <a:ext cx="1730375" cy="20256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1">
            <a:extLst>
              <a:ext uri="{FF2B5EF4-FFF2-40B4-BE49-F238E27FC236}">
                <a16:creationId xmlns:a16="http://schemas.microsoft.com/office/drawing/2014/main" id="{0F2BEED9-6A59-CCC7-E34C-2E069C505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73238"/>
            <a:ext cx="8135937" cy="4465637"/>
          </a:xfrm>
        </p:spPr>
        <p:txBody>
          <a:bodyPr/>
          <a:lstStyle/>
          <a:p>
            <a:pPr eaLnBrk="1" hangingPunct="1">
              <a:buClrTx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új kapcsolatok egy ”information highway-t” alkotnak, ahol az információ transzformáció nélkül áramolhat</a:t>
            </a:r>
          </a:p>
          <a:p>
            <a:pPr eaLnBrk="1" hangingPunct="1">
              <a:buClrTx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Alapötlet: a rekurrens hálóknál is sok rétegen át kellett vissza-terjeszteni a hibát, az LSTM kapuzós megoldása segített ebben</a:t>
            </a:r>
          </a:p>
          <a:p>
            <a:pPr lvl="1" eaLnBrk="1" hangingPunct="1">
              <a:buClrTx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Hagyományos réteg kimenete:</a:t>
            </a:r>
          </a:p>
          <a:p>
            <a:pPr lvl="1" eaLnBrk="1" hangingPunct="1">
              <a:buClrTx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Highway háló egy rétege:</a:t>
            </a:r>
          </a:p>
          <a:p>
            <a:pPr lvl="2" eaLnBrk="1" hangingPunct="1">
              <a:buClrTx/>
            </a:pP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Ahol T a „transfer </a:t>
            </a:r>
            <a: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</a:p>
          <a:p>
            <a:pPr lvl="2" eaLnBrk="1" hangingPunct="1">
              <a:buClrTx/>
            </a:pP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T így 0 és 1 közötti értékeket vehet fel</a:t>
            </a:r>
          </a:p>
          <a:p>
            <a:pPr lvl="2" eaLnBrk="1" hangingPunct="1">
              <a:buClrTx/>
            </a:pP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A kimenet</a:t>
            </a:r>
            <a: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=0 </a:t>
            </a: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ill.</a:t>
            </a:r>
            <a: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esetén</a:t>
            </a:r>
            <a: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altLang="hu-HU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ClrTx/>
            </a:pPr>
            <a:endParaRPr lang="hu-HU" altLang="hu-HU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ClrTx/>
            </a:pPr>
            <a:endParaRPr lang="hu-HU" altLang="hu-HU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ClrTx/>
            </a:pP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Azaz T szabályozza a transzformálatlan x</a:t>
            </a:r>
            <a: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és a transzformált H(x) arányát</a:t>
            </a:r>
          </a:p>
          <a:p>
            <a:pPr lvl="2" eaLnBrk="1" hangingPunct="1">
              <a:buClrTx/>
            </a:pPr>
            <a:r>
              <a:rPr lang="hu-HU" altLang="hu-HU" sz="1900">
                <a:latin typeface="Times New Roman" panose="02020603050405020304" pitchFamily="18" charset="0"/>
                <a:cs typeface="Times New Roman" panose="02020603050405020304" pitchFamily="18" charset="0"/>
              </a:rPr>
              <a:t>Példa: beszédfelismerési hiba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hu-HU" altLang="hu-H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DD9F376-70CE-BE07-60AF-D068112A4F98}"/>
              </a:ext>
            </a:extLst>
          </p:cNvPr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25604" name="Picture 12" descr="szte_cimer.tif">
            <a:extLst>
              <a:ext uri="{FF2B5EF4-FFF2-40B4-BE49-F238E27FC236}">
                <a16:creationId xmlns:a16="http://schemas.microsoft.com/office/drawing/2014/main" id="{6DB14AB9-5208-1D64-C7A3-CC11E476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ím 8">
            <a:extLst>
              <a:ext uri="{FF2B5EF4-FFF2-40B4-BE49-F238E27FC236}">
                <a16:creationId xmlns:a16="http://schemas.microsoft.com/office/drawing/2014/main" id="{9D712F9D-E095-DB80-63B5-56862EC5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190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Highway </a:t>
            </a:r>
            <a:r>
              <a:rPr lang="en-US" altLang="hu-HU" sz="4000">
                <a:solidFill>
                  <a:schemeClr val="bg1"/>
                </a:solidFill>
              </a:rPr>
              <a:t>N</a:t>
            </a:r>
            <a:r>
              <a:rPr lang="hu-HU" altLang="hu-HU" sz="4000">
                <a:solidFill>
                  <a:schemeClr val="bg1"/>
                </a:solidFill>
              </a:rPr>
              <a:t>etwork</a:t>
            </a:r>
          </a:p>
        </p:txBody>
      </p:sp>
      <p:pic>
        <p:nvPicPr>
          <p:cNvPr id="25606" name="Picture 2">
            <a:extLst>
              <a:ext uri="{FF2B5EF4-FFF2-40B4-BE49-F238E27FC236}">
                <a16:creationId xmlns:a16="http://schemas.microsoft.com/office/drawing/2014/main" id="{F866B293-7E0C-81F1-554F-716D0300A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1457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>
            <a:extLst>
              <a:ext uri="{FF2B5EF4-FFF2-40B4-BE49-F238E27FC236}">
                <a16:creationId xmlns:a16="http://schemas.microsoft.com/office/drawing/2014/main" id="{DBB388C5-8500-DC8D-529C-D94F5DDE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4257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>
            <a:extLst>
              <a:ext uri="{FF2B5EF4-FFF2-40B4-BE49-F238E27FC236}">
                <a16:creationId xmlns:a16="http://schemas.microsoft.com/office/drawing/2014/main" id="{3704348A-2007-B998-001F-04934462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157788"/>
            <a:ext cx="3295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>
            <a:extLst>
              <a:ext uri="{FF2B5EF4-FFF2-40B4-BE49-F238E27FC236}">
                <a16:creationId xmlns:a16="http://schemas.microsoft.com/office/drawing/2014/main" id="{DA6CFC79-5FF3-5D55-5215-8CC8FAD9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214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>
            <a:extLst>
              <a:ext uri="{FF2B5EF4-FFF2-40B4-BE49-F238E27FC236}">
                <a16:creationId xmlns:a16="http://schemas.microsoft.com/office/drawing/2014/main" id="{EB67C283-106E-E421-8001-33643912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65625"/>
            <a:ext cx="2838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1">
            <a:extLst>
              <a:ext uri="{FF2B5EF4-FFF2-40B4-BE49-F238E27FC236}">
                <a16:creationId xmlns:a16="http://schemas.microsoft.com/office/drawing/2014/main" id="{08C72623-E60C-F06B-72EE-5653B213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208962" cy="4681537"/>
          </a:xfrm>
        </p:spPr>
        <p:txBody>
          <a:bodyPr/>
          <a:lstStyle/>
          <a:p>
            <a:pPr eaLnBrk="1" hangingPunct="1">
              <a:buClrTx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kapuzásnál egyszerűbb megoldást használ</a:t>
            </a:r>
          </a:p>
          <a:p>
            <a:pPr eaLnBrk="1" hangingPunct="1">
              <a:buClrTx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hagyományos háló egy rétegének kimenete </a:t>
            </a:r>
          </a:p>
          <a:p>
            <a:pPr lvl="1" eaLnBrk="1" hangingPunct="1">
              <a:buClrTx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(korábbi jelölésünkhöz képest V egy extra lineáris trafó):</a:t>
            </a:r>
          </a:p>
          <a:p>
            <a:pPr eaLnBrk="1" hangingPunct="1">
              <a:buClrTx/>
            </a:pPr>
            <a:endParaRPr lang="hu-HU" altLang="hu-H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</a:pP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ineárisan kiegészített réteg viszont ezt fogja számolni:</a:t>
            </a:r>
          </a:p>
          <a:p>
            <a:pPr eaLnBrk="1" hangingPunct="1">
              <a:buClrTx/>
            </a:pPr>
            <a:endParaRPr lang="hu-HU" altLang="hu-H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Tx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Azaz az output egy hagyományos nemlineáris és egy lineáris transzformáció összegeként áll elő</a:t>
            </a:r>
          </a:p>
          <a:p>
            <a:pPr lvl="1" eaLnBrk="1" hangingPunct="1">
              <a:buClrTx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T nem feltétlenül teljes transzformációs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mátrixot jelent,</a:t>
            </a:r>
            <a:r>
              <a:rPr lang="en-US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diagonális mátrixszal,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illetve rögzített (nem tanítható) egység-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mátrixszal is jó eredményeket kaptak</a:t>
            </a:r>
          </a:p>
          <a:p>
            <a:pPr lvl="1" eaLnBrk="1" hangingPunct="1">
              <a:buClrTx/>
            </a:pP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Példa: beszédfelismerési eredmények</a:t>
            </a:r>
            <a:endParaRPr lang="en-US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Tx/>
            </a:pPr>
            <a:endParaRPr lang="en-US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Tx/>
            </a:pPr>
            <a:endParaRPr lang="en-US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Tx/>
            </a:pPr>
            <a:endParaRPr lang="en-US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Tx/>
            </a:pPr>
            <a:endParaRPr lang="en-US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Tx/>
              <a:buFont typeface="Wingdings 2" panose="05020102010507070707" pitchFamily="18" charset="2"/>
              <a:buNone/>
            </a:pPr>
            <a:endParaRPr lang="en-US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Tx/>
              <a:buFont typeface="Wingdings 2" panose="05020102010507070707" pitchFamily="18" charset="2"/>
              <a:buNone/>
            </a:pPr>
            <a:r>
              <a:rPr lang="en-US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(Results on TIMIT, taken from Droppo et al, ICASSP 2016)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B5AB86A-7F0A-BA59-13BB-471C2752F251}"/>
              </a:ext>
            </a:extLst>
          </p:cNvPr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26628" name="Picture 12" descr="szte_cimer.tif">
            <a:extLst>
              <a:ext uri="{FF2B5EF4-FFF2-40B4-BE49-F238E27FC236}">
                <a16:creationId xmlns:a16="http://schemas.microsoft.com/office/drawing/2014/main" id="{7B03B3DD-84A7-A3EA-9B51-83E2C1AE7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ím 8">
            <a:extLst>
              <a:ext uri="{FF2B5EF4-FFF2-40B4-BE49-F238E27FC236}">
                <a16:creationId xmlns:a16="http://schemas.microsoft.com/office/drawing/2014/main" id="{B7715E50-E5D5-4A3E-20C6-5D5C2CB8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0955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Linearly </a:t>
            </a:r>
            <a:r>
              <a:rPr lang="en-US" altLang="hu-HU" sz="4000">
                <a:solidFill>
                  <a:schemeClr val="bg1"/>
                </a:solidFill>
              </a:rPr>
              <a:t>A</a:t>
            </a:r>
            <a:r>
              <a:rPr lang="hu-HU" altLang="hu-HU" sz="4000">
                <a:solidFill>
                  <a:schemeClr val="bg1"/>
                </a:solidFill>
              </a:rPr>
              <a:t>ugmented Network</a:t>
            </a:r>
          </a:p>
        </p:txBody>
      </p:sp>
      <p:pic>
        <p:nvPicPr>
          <p:cNvPr id="26630" name="Picture 2">
            <a:extLst>
              <a:ext uri="{FF2B5EF4-FFF2-40B4-BE49-F238E27FC236}">
                <a16:creationId xmlns:a16="http://schemas.microsoft.com/office/drawing/2014/main" id="{F7F15429-EE88-53AD-C534-5B344292D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33131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>
            <a:extLst>
              <a:ext uri="{FF2B5EF4-FFF2-40B4-BE49-F238E27FC236}">
                <a16:creationId xmlns:a16="http://schemas.microsoft.com/office/drawing/2014/main" id="{2F66A093-A9D0-E692-0F8C-D1F67398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8877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>
            <a:extLst>
              <a:ext uri="{FF2B5EF4-FFF2-40B4-BE49-F238E27FC236}">
                <a16:creationId xmlns:a16="http://schemas.microsoft.com/office/drawing/2014/main" id="{84BCF8F9-41F6-6BD2-E048-D50F3647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3600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szte_cimer.tif">
            <a:extLst>
              <a:ext uri="{FF2B5EF4-FFF2-40B4-BE49-F238E27FC236}">
                <a16:creationId xmlns:a16="http://schemas.microsoft.com/office/drawing/2014/main" id="{B7D6A1FD-15BB-3681-108A-D368BCBBD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7000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ím 8">
            <a:extLst>
              <a:ext uri="{FF2B5EF4-FFF2-40B4-BE49-F238E27FC236}">
                <a16:creationId xmlns:a16="http://schemas.microsoft.com/office/drawing/2014/main" id="{8AB77661-D9CD-D08E-7CA3-A38785D3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1907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Residual network</a:t>
            </a:r>
          </a:p>
        </p:txBody>
      </p:sp>
      <p:sp>
        <p:nvSpPr>
          <p:cNvPr id="27652" name="AutoShape 2" descr="Képtalálat a következ&amp;odblac;re: „multilayer perceptron”">
            <a:extLst>
              <a:ext uri="{FF2B5EF4-FFF2-40B4-BE49-F238E27FC236}">
                <a16:creationId xmlns:a16="http://schemas.microsoft.com/office/drawing/2014/main" id="{8C4035E7-1B37-CA25-04CB-388447AA9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3" name="AutoShape 4" descr="Képtalálat a következ&amp;odblac;re: „multilayer perceptron”">
            <a:extLst>
              <a:ext uri="{FF2B5EF4-FFF2-40B4-BE49-F238E27FC236}">
                <a16:creationId xmlns:a16="http://schemas.microsoft.com/office/drawing/2014/main" id="{307D8037-4E4E-A019-AD90-726AA60AB5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4" name="AutoShape 6" descr="Képtalálat a következ&amp;odblac;re: „multilayer perceptron”">
            <a:extLst>
              <a:ext uri="{FF2B5EF4-FFF2-40B4-BE49-F238E27FC236}">
                <a16:creationId xmlns:a16="http://schemas.microsoft.com/office/drawing/2014/main" id="{D8A2281E-DBAB-BB69-D22A-815E09BE4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00188"/>
            <a:ext cx="4457700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5" name="AutoShape 8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C92F1BDB-EED0-758C-17B7-CCB07AD54F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6" name="AutoShape 10" descr="https://www.researchgate.net/profile/Abdelazim_Negm/publication/273768094/figure/fig2/AS:294800436809735@1447297309947/Figure-4-A-hypothetical-example-of-Multilayer-Perceptron-Network.png">
            <a:extLst>
              <a:ext uri="{FF2B5EF4-FFF2-40B4-BE49-F238E27FC236}">
                <a16:creationId xmlns:a16="http://schemas.microsoft.com/office/drawing/2014/main" id="{DA17CCD6-DFA3-8BC9-7153-BD63D7766A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7657" name="Tartalom helye 11">
            <a:extLst>
              <a:ext uri="{FF2B5EF4-FFF2-40B4-BE49-F238E27FC236}">
                <a16:creationId xmlns:a16="http://schemas.microsoft.com/office/drawing/2014/main" id="{7CDEBCC9-3BA0-0BF3-9CAF-7CA78AA2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606925"/>
          </a:xfrm>
        </p:spPr>
        <p:txBody>
          <a:bodyPr/>
          <a:lstStyle/>
          <a:p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Abból indul ki, hogy a kapuzás fölösleges túlbonyolítás</a:t>
            </a:r>
          </a:p>
          <a:p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Sőt, még a lineáris transzformáció sem kell</a:t>
            </a:r>
          </a:p>
          <a:p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extra kapcsolaton az input transzformáció nélkül jut el az outputig („identity mapping”)</a:t>
            </a:r>
          </a:p>
          <a:p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Ha a korábbi rétegek már megoldották a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feladatot, az identitás leképezés elég,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F(x)-nek már nincs mit tanulni</a:t>
            </a:r>
          </a:p>
          <a:p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Amit az eddigi rétegek még nem tanultak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meg, azt a maradék („residual”) hibát kell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visszacsatolni és megtanulni a nemlineáris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F(x) leképezés segítségével</a:t>
            </a:r>
          </a:p>
        </p:txBody>
      </p:sp>
      <p:pic>
        <p:nvPicPr>
          <p:cNvPr id="27658" name="Picture 2">
            <a:extLst>
              <a:ext uri="{FF2B5EF4-FFF2-40B4-BE49-F238E27FC236}">
                <a16:creationId xmlns:a16="http://schemas.microsoft.com/office/drawing/2014/main" id="{992FC3F4-F00F-32D7-40AE-E30966C0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280828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1">
            <a:extLst>
              <a:ext uri="{FF2B5EF4-FFF2-40B4-BE49-F238E27FC236}">
                <a16:creationId xmlns:a16="http://schemas.microsoft.com/office/drawing/2014/main" id="{4E2E38FC-923E-01E4-A078-CA33D08E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3" y="1484313"/>
            <a:ext cx="8362950" cy="4608512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Messze a legnépszerűbb, legelterjedtebb tanító algoritmus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Egyszerű alapelv, könnyű implementálni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Csak a derivált kell hozzá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Batch módban is használható, így nem muszáj az összes tanító adatot egyszerre betölteni, manipulálni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Az alap backpropagation algoritmusnak van több finomítása 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Alapvetően a derivált és a learning rate számítását próbálják finomítani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Régebben: Momentum módszer, Quickprop, resilient backprop, …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Újabban: Adagrad, Adadelta, Adam, …</a:t>
            </a:r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Fejlettebb optimalizálási technikák – mit várunk tőlük?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Globális optimum – ez nem fog menni…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Jobb lokális optimum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Gyorsabb konvergencia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Kevesebb kézileg állítandó meta-paraméter (pl. learning rate és felezése)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2" descr="szte_cimer.tif">
            <a:extLst>
              <a:ext uri="{FF2B5EF4-FFF2-40B4-BE49-F238E27FC236}">
                <a16:creationId xmlns:a16="http://schemas.microsoft.com/office/drawing/2014/main" id="{1D2C7959-BD82-AC00-FF41-3A6D8817D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158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8">
            <a:extLst>
              <a:ext uri="{FF2B5EF4-FFF2-40B4-BE49-F238E27FC236}">
                <a16:creationId xmlns:a16="http://schemas.microsoft.com/office/drawing/2014/main" id="{8A8CF180-4DE5-9C23-3C49-5BAD50CF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2066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 dirty="0" err="1">
                <a:solidFill>
                  <a:schemeClr val="bg1"/>
                </a:solidFill>
              </a:rPr>
              <a:t>Backpropagation</a:t>
            </a:r>
            <a:r>
              <a:rPr lang="hu-HU" altLang="hu-HU" sz="4000" dirty="0">
                <a:solidFill>
                  <a:schemeClr val="bg1"/>
                </a:solidFill>
              </a:rPr>
              <a:t> és alternatívái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DA6EE10F-57DA-D496-A621-E78E6DE8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6" name="Rectangle 9">
            <a:extLst>
              <a:ext uri="{FF2B5EF4-FFF2-40B4-BE49-F238E27FC236}">
                <a16:creationId xmlns:a16="http://schemas.microsoft.com/office/drawing/2014/main" id="{56B4D4A3-654D-EB08-7870-B875EBF9F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7" name="Rectangle 11">
            <a:extLst>
              <a:ext uri="{FF2B5EF4-FFF2-40B4-BE49-F238E27FC236}">
                <a16:creationId xmlns:a16="http://schemas.microsoft.com/office/drawing/2014/main" id="{15B64A6D-8F42-4BEC-08BD-14D57741C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8" name="Rectangle 12">
            <a:extLst>
              <a:ext uri="{FF2B5EF4-FFF2-40B4-BE49-F238E27FC236}">
                <a16:creationId xmlns:a16="http://schemas.microsoft.com/office/drawing/2014/main" id="{B96729FA-6C2C-2C55-19A7-7DEA19DEA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49" name="Rectangle 14">
            <a:extLst>
              <a:ext uri="{FF2B5EF4-FFF2-40B4-BE49-F238E27FC236}">
                <a16:creationId xmlns:a16="http://schemas.microsoft.com/office/drawing/2014/main" id="{E5BC1E07-CAC9-3369-1CF2-C3EBD1CF4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50" name="Rectangle 6">
            <a:extLst>
              <a:ext uri="{FF2B5EF4-FFF2-40B4-BE49-F238E27FC236}">
                <a16:creationId xmlns:a16="http://schemas.microsoft.com/office/drawing/2014/main" id="{E0E84AAE-E793-DEA9-D5B1-D25389E85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51" name="Rectangle 8">
            <a:extLst>
              <a:ext uri="{FF2B5EF4-FFF2-40B4-BE49-F238E27FC236}">
                <a16:creationId xmlns:a16="http://schemas.microsoft.com/office/drawing/2014/main" id="{B50C6F69-947E-01FE-D0F9-F86C48D4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0252" name="Rectangle 6">
            <a:extLst>
              <a:ext uri="{FF2B5EF4-FFF2-40B4-BE49-F238E27FC236}">
                <a16:creationId xmlns:a16="http://schemas.microsoft.com/office/drawing/2014/main" id="{A4CA9F65-D2B7-3338-871F-91E4F24C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7696D303-75FE-C00E-BF5F-6197541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12875"/>
            <a:ext cx="7345362" cy="1439863"/>
          </a:xfrm>
        </p:spPr>
        <p:txBody>
          <a:bodyPr/>
          <a:lstStyle/>
          <a:p>
            <a:r>
              <a:rPr lang="hu-HU" altLang="hu-HU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28675" name="Szövegdoboz 6">
            <a:extLst>
              <a:ext uri="{FF2B5EF4-FFF2-40B4-BE49-F238E27FC236}">
                <a16:creationId xmlns:a16="http://schemas.microsoft.com/office/drawing/2014/main" id="{0CF5A194-CEC9-7DBB-9B92-AB59F43F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463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/>
              <a:t>A tananyag az EFOP-3.5.1-16-2017-00004 </a:t>
            </a:r>
          </a:p>
          <a:p>
            <a:r>
              <a:rPr lang="hu-HU" altLang="hu-HU"/>
              <a:t>pályázat támogatásával készült.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1">
            <a:extLst>
              <a:ext uri="{FF2B5EF4-FFF2-40B4-BE49-F238E27FC236}">
                <a16:creationId xmlns:a16="http://schemas.microsoft.com/office/drawing/2014/main" id="{3EF6FEE7-1ACB-562F-5FC4-FDC173CE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Emlékezzünk vissza, hogy hogyan változtattuk a súlyokat: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Most ezt kiegészítjük egy „momentum” taggal: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Ahol a „momentum faktor”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egy 0 és 1 közötti érték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Ennek az a hatása, hogy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időben elsimítja a </a:t>
            </a:r>
            <a:r>
              <a:rPr lang="el-GR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értéket, 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„lendületet” ad neki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Átsegíthet kisebb lokális</a:t>
            </a:r>
            <a:b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optimumokon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12" descr="szte_cimer.tif">
            <a:extLst>
              <a:ext uri="{FF2B5EF4-FFF2-40B4-BE49-F238E27FC236}">
                <a16:creationId xmlns:a16="http://schemas.microsoft.com/office/drawing/2014/main" id="{373164AA-F308-3E6D-BD1B-E0EE65F50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ím 8">
            <a:extLst>
              <a:ext uri="{FF2B5EF4-FFF2-40B4-BE49-F238E27FC236}">
                <a16:creationId xmlns:a16="http://schemas.microsoft.com/office/drawing/2014/main" id="{CED3FD09-FAD2-037B-3EBE-CAC76749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00025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A momentum módszer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3567DEBC-CC02-7E0B-B425-140AACF3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0" name="Rectangle 9">
            <a:extLst>
              <a:ext uri="{FF2B5EF4-FFF2-40B4-BE49-F238E27FC236}">
                <a16:creationId xmlns:a16="http://schemas.microsoft.com/office/drawing/2014/main" id="{4C7A4D78-7D7F-2EF0-E9F9-6CBF4E15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1" name="Rectangle 11">
            <a:extLst>
              <a:ext uri="{FF2B5EF4-FFF2-40B4-BE49-F238E27FC236}">
                <a16:creationId xmlns:a16="http://schemas.microsoft.com/office/drawing/2014/main" id="{3163DA38-5C76-56DE-3D1B-439C6BB9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2" name="Rectangle 12">
            <a:extLst>
              <a:ext uri="{FF2B5EF4-FFF2-40B4-BE49-F238E27FC236}">
                <a16:creationId xmlns:a16="http://schemas.microsoft.com/office/drawing/2014/main" id="{A21F12D1-302D-74B8-1E8F-D15BCF3D7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CEF7C601-60B6-E701-48FE-06C194A86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4" name="Rectangle 6">
            <a:extLst>
              <a:ext uri="{FF2B5EF4-FFF2-40B4-BE49-F238E27FC236}">
                <a16:creationId xmlns:a16="http://schemas.microsoft.com/office/drawing/2014/main" id="{DE4B6A0D-9142-8413-E3D1-90F3AA43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5" name="Rectangle 8">
            <a:extLst>
              <a:ext uri="{FF2B5EF4-FFF2-40B4-BE49-F238E27FC236}">
                <a16:creationId xmlns:a16="http://schemas.microsoft.com/office/drawing/2014/main" id="{B1A37D02-AA33-D4E2-AFD1-1495043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1276" name="Rectangle 6">
            <a:extLst>
              <a:ext uri="{FF2B5EF4-FFF2-40B4-BE49-F238E27FC236}">
                <a16:creationId xmlns:a16="http://schemas.microsoft.com/office/drawing/2014/main" id="{260B2213-90A9-309E-AE94-904E8D991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1277" name="Picture 3">
            <a:extLst>
              <a:ext uri="{FF2B5EF4-FFF2-40B4-BE49-F238E27FC236}">
                <a16:creationId xmlns:a16="http://schemas.microsoft.com/office/drawing/2014/main" id="{204B3C20-5782-8F8C-14F1-7B601BE2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23637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">
            <a:extLst>
              <a:ext uri="{FF2B5EF4-FFF2-40B4-BE49-F238E27FC236}">
                <a16:creationId xmlns:a16="http://schemas.microsoft.com/office/drawing/2014/main" id="{765ABC71-9ABE-87F8-84A4-E31E0D1E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2881312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5">
            <a:extLst>
              <a:ext uri="{FF2B5EF4-FFF2-40B4-BE49-F238E27FC236}">
                <a16:creationId xmlns:a16="http://schemas.microsoft.com/office/drawing/2014/main" id="{6FA3C6CC-376F-4569-9365-273051C3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84763"/>
            <a:ext cx="439261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1">
            <a:extLst>
              <a:ext uri="{FF2B5EF4-FFF2-40B4-BE49-F238E27FC236}">
                <a16:creationId xmlns:a16="http://schemas.microsoft.com/office/drawing/2014/main" id="{A659167C-D190-4A22-8156-E942AD5B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Minden egyes paraméterhez </a:t>
            </a:r>
            <a:r>
              <a:rPr lang="hu-HU" altLang="hu-H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külön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learning rate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learning rate-et leosztja az eddigi deriváltak négyzetes átlagával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nagyobb deriváltakat produkáló paraméterekhez kisebb learning rate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kisebb deriváltúakhoz nagyobb learning rate fog tartozni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Előnyök: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Kiegyensúlyozza az egyes paraméterek </a:t>
            </a:r>
            <a:r>
              <a:rPr lang="el-GR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értékének nagyságát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Nem kell menet közben állítani a learning rate-et, magát szabályozza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Hátrány: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Mivel az összes korábbi deriváltat összeadja, a learning rate túl gyorsan elfogy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Gyakori tapasztalat, hogy lassabban konvergál, illetve kicsit rosszabb eredményt ad, mint egy jól beállított backprop momentummal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2" descr="szte_cimer.tif">
            <a:extLst>
              <a:ext uri="{FF2B5EF4-FFF2-40B4-BE49-F238E27FC236}">
                <a16:creationId xmlns:a16="http://schemas.microsoft.com/office/drawing/2014/main" id="{E001203E-427C-D44B-B563-C044E6C5B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6363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ím 8">
            <a:extLst>
              <a:ext uri="{FF2B5EF4-FFF2-40B4-BE49-F238E27FC236}">
                <a16:creationId xmlns:a16="http://schemas.microsoft.com/office/drawing/2014/main" id="{CB4B181A-D974-ECD7-5B19-BEC9EDE1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0955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Adagrad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7E979C5E-ACF3-EF0E-F732-25077292C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4" name="Rectangle 9">
            <a:extLst>
              <a:ext uri="{FF2B5EF4-FFF2-40B4-BE49-F238E27FC236}">
                <a16:creationId xmlns:a16="http://schemas.microsoft.com/office/drawing/2014/main" id="{3FCB5FEF-060D-9C36-0784-2EC0FDE2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5" name="Rectangle 11">
            <a:extLst>
              <a:ext uri="{FF2B5EF4-FFF2-40B4-BE49-F238E27FC236}">
                <a16:creationId xmlns:a16="http://schemas.microsoft.com/office/drawing/2014/main" id="{9D3338E0-F7F0-47BD-9A1B-84BD86EF3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6" name="Rectangle 12">
            <a:extLst>
              <a:ext uri="{FF2B5EF4-FFF2-40B4-BE49-F238E27FC236}">
                <a16:creationId xmlns:a16="http://schemas.microsoft.com/office/drawing/2014/main" id="{A64938B2-2E4A-3577-D4D6-471F1D901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7" name="Rectangle 14">
            <a:extLst>
              <a:ext uri="{FF2B5EF4-FFF2-40B4-BE49-F238E27FC236}">
                <a16:creationId xmlns:a16="http://schemas.microsoft.com/office/drawing/2014/main" id="{B1E7C686-9368-49AF-8F4F-CEFD93B4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8" name="Rectangle 6">
            <a:extLst>
              <a:ext uri="{FF2B5EF4-FFF2-40B4-BE49-F238E27FC236}">
                <a16:creationId xmlns:a16="http://schemas.microsoft.com/office/drawing/2014/main" id="{8D3CF425-1574-6D1F-53F2-43F44E412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299" name="Rectangle 8">
            <a:extLst>
              <a:ext uri="{FF2B5EF4-FFF2-40B4-BE49-F238E27FC236}">
                <a16:creationId xmlns:a16="http://schemas.microsoft.com/office/drawing/2014/main" id="{54338D19-72E5-A546-AD93-0A52DE208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2300" name="Rectangle 6">
            <a:extLst>
              <a:ext uri="{FF2B5EF4-FFF2-40B4-BE49-F238E27FC236}">
                <a16:creationId xmlns:a16="http://schemas.microsoft.com/office/drawing/2014/main" id="{6C4FDF5F-20F6-C46D-4341-D6ED538C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1">
            <a:extLst>
              <a:ext uri="{FF2B5EF4-FFF2-40B4-BE49-F238E27FC236}">
                <a16:creationId xmlns:a16="http://schemas.microsoft.com/office/drawing/2014/main" id="{57DF02DF-CFA8-FF45-5A79-C347963D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Adadelta: az összegzésnél csak a k legutóbbi deltát, vagy az összeset, de exponenciálisan csökkenő súllyal veszi figyelembe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Ezzel kiküszöböli az Adagrad túl gyorsan elfogyó learning rate-jét</a:t>
            </a:r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Adam: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Szintén futó átlagot számol, de nem csak az átlagot, hanem a szórást is nézi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Vannak még újabb finomítások is:</a:t>
            </a:r>
          </a:p>
          <a:p>
            <a:pPr lvl="1" eaLnBrk="1" hangingPunct="1"/>
            <a:r>
              <a:rPr lang="hu-HU" alt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AdaMax, Nadam, Eve, …</a:t>
            </a: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12" descr="szte_cimer.tif">
            <a:extLst>
              <a:ext uri="{FF2B5EF4-FFF2-40B4-BE49-F238E27FC236}">
                <a16:creationId xmlns:a16="http://schemas.microsoft.com/office/drawing/2014/main" id="{9B56E085-0343-5038-7D9C-13A364117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ím 8">
            <a:extLst>
              <a:ext uri="{FF2B5EF4-FFF2-40B4-BE49-F238E27FC236}">
                <a16:creationId xmlns:a16="http://schemas.microsoft.com/office/drawing/2014/main" id="{39C97A12-7F73-FE85-2898-FDEE1CBB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0796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>
                <a:solidFill>
                  <a:schemeClr val="bg1"/>
                </a:solidFill>
              </a:rPr>
              <a:t>Adadelta, Adam, …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CA92E968-B771-8D26-A478-3301BF29A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18" name="Rectangle 9">
            <a:extLst>
              <a:ext uri="{FF2B5EF4-FFF2-40B4-BE49-F238E27FC236}">
                <a16:creationId xmlns:a16="http://schemas.microsoft.com/office/drawing/2014/main" id="{8257720F-57BC-C1A4-3145-CB0FAA3A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19" name="Rectangle 11">
            <a:extLst>
              <a:ext uri="{FF2B5EF4-FFF2-40B4-BE49-F238E27FC236}">
                <a16:creationId xmlns:a16="http://schemas.microsoft.com/office/drawing/2014/main" id="{FE6B2E65-E57D-59B6-1F59-4E07703D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0" name="Rectangle 12">
            <a:extLst>
              <a:ext uri="{FF2B5EF4-FFF2-40B4-BE49-F238E27FC236}">
                <a16:creationId xmlns:a16="http://schemas.microsoft.com/office/drawing/2014/main" id="{11BE6FDD-A400-F626-57CB-44A39AF0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1" name="Rectangle 14">
            <a:extLst>
              <a:ext uri="{FF2B5EF4-FFF2-40B4-BE49-F238E27FC236}">
                <a16:creationId xmlns:a16="http://schemas.microsoft.com/office/drawing/2014/main" id="{6FB3F8A3-D667-FDC7-8208-6D376434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2" name="Rectangle 6">
            <a:extLst>
              <a:ext uri="{FF2B5EF4-FFF2-40B4-BE49-F238E27FC236}">
                <a16:creationId xmlns:a16="http://schemas.microsoft.com/office/drawing/2014/main" id="{A0832D1D-6118-12A4-890B-C0F75EAE5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3" name="Rectangle 8">
            <a:extLst>
              <a:ext uri="{FF2B5EF4-FFF2-40B4-BE49-F238E27FC236}">
                <a16:creationId xmlns:a16="http://schemas.microsoft.com/office/drawing/2014/main" id="{65678F11-228C-7932-8600-77EBB378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3324" name="Rectangle 6">
            <a:extLst>
              <a:ext uri="{FF2B5EF4-FFF2-40B4-BE49-F238E27FC236}">
                <a16:creationId xmlns:a16="http://schemas.microsoft.com/office/drawing/2014/main" id="{5B934657-DA17-561C-0ADE-1D1A5215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1">
            <a:extLst>
              <a:ext uri="{FF2B5EF4-FFF2-40B4-BE49-F238E27FC236}">
                <a16:creationId xmlns:a16="http://schemas.microsoft.com/office/drawing/2014/main" id="{D0F3161A-1DD2-3769-68A4-8C9439693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Newton-módszer és rokonai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Kell hozzá a második derivált is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sokváltozós esetben a Hesse-mátrix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 változó estén ez </a:t>
            </a:r>
            <a:r>
              <a:rPr lang="hu-HU" altLang="hu-HU" sz="1700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hu-HU" altLang="hu-HU" sz="1700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-es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Neuronhálók esetén ez túl nagy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Én invertálni is kellene minden</a:t>
            </a:r>
            <a:b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iterációs lépésben…</a:t>
            </a:r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Kvázi Newton-módszerek – csak közelítik a Hesse-mátrixot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Pl. L-BFGS</a:t>
            </a: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Konjugált gradiens módszerek – szintén elkerülik a Hesse-mátrix kiszámítását és invertálását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Adott irányban line search + mindig az előző </a:t>
            </a:r>
            <a:b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irányokra merőlegesen lép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n-dimenzós kvadratikus felület optimumát </a:t>
            </a:r>
            <a:b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n lépésben megtalálja</a:t>
            </a:r>
          </a:p>
          <a:p>
            <a:pPr lvl="2" eaLnBrk="1" hangingPunct="1"/>
            <a:r>
              <a:rPr lang="hu-HU" altLang="hu-HU" sz="1700">
                <a:latin typeface="Times New Roman" panose="02020603050405020304" pitchFamily="18" charset="0"/>
                <a:cs typeface="Times New Roman" panose="02020603050405020304" pitchFamily="18" charset="0"/>
              </a:rPr>
              <a:t>Nem kvadratikus felület – a fentit kell  ismételgetni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2" descr="szte_cimer.tif">
            <a:extLst>
              <a:ext uri="{FF2B5EF4-FFF2-40B4-BE49-F238E27FC236}">
                <a16:creationId xmlns:a16="http://schemas.microsoft.com/office/drawing/2014/main" id="{EAB19BA3-D83F-25B8-B01C-1D24B0055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31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ím 8">
            <a:extLst>
              <a:ext uri="{FF2B5EF4-FFF2-40B4-BE49-F238E27FC236}">
                <a16:creationId xmlns:a16="http://schemas.microsoft.com/office/drawing/2014/main" id="{B30ADD15-38E8-0681-53A7-118D92EF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000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Kifinomultabb optimalizálási módszerek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678D4C3B-669A-8014-318A-9BB02CB6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2" name="Rectangle 9">
            <a:extLst>
              <a:ext uri="{FF2B5EF4-FFF2-40B4-BE49-F238E27FC236}">
                <a16:creationId xmlns:a16="http://schemas.microsoft.com/office/drawing/2014/main" id="{06474C90-3FE5-8B88-A96B-D1A72F09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F56D5826-96FD-0E17-BB86-8B3344498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4" name="Rectangle 12">
            <a:extLst>
              <a:ext uri="{FF2B5EF4-FFF2-40B4-BE49-F238E27FC236}">
                <a16:creationId xmlns:a16="http://schemas.microsoft.com/office/drawing/2014/main" id="{416E734A-9367-D415-FFF1-261F9681B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5" name="Rectangle 14">
            <a:extLst>
              <a:ext uri="{FF2B5EF4-FFF2-40B4-BE49-F238E27FC236}">
                <a16:creationId xmlns:a16="http://schemas.microsoft.com/office/drawing/2014/main" id="{4D5D6686-D2A6-48DA-33A7-E5A851F7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6" name="Rectangle 6">
            <a:extLst>
              <a:ext uri="{FF2B5EF4-FFF2-40B4-BE49-F238E27FC236}">
                <a16:creationId xmlns:a16="http://schemas.microsoft.com/office/drawing/2014/main" id="{85C28F75-F714-4020-1AF7-D40F025F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7" name="Rectangle 8">
            <a:extLst>
              <a:ext uri="{FF2B5EF4-FFF2-40B4-BE49-F238E27FC236}">
                <a16:creationId xmlns:a16="http://schemas.microsoft.com/office/drawing/2014/main" id="{B2E98B71-30BD-9DDF-2EAD-7B49DAB90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4348" name="Rectangle 6">
            <a:extLst>
              <a:ext uri="{FF2B5EF4-FFF2-40B4-BE49-F238E27FC236}">
                <a16:creationId xmlns:a16="http://schemas.microsoft.com/office/drawing/2014/main" id="{6B0FE86F-83AB-0762-C3F9-33F3DEE0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4349" name="Picture 2">
            <a:extLst>
              <a:ext uri="{FF2B5EF4-FFF2-40B4-BE49-F238E27FC236}">
                <a16:creationId xmlns:a16="http://schemas.microsoft.com/office/drawing/2014/main" id="{344D56FA-1E09-DB99-6574-1F9E2A50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23034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Képtalálat a következ&amp;odblac;re: „hessian matrix”">
            <a:extLst>
              <a:ext uri="{FF2B5EF4-FFF2-40B4-BE49-F238E27FC236}">
                <a16:creationId xmlns:a16="http://schemas.microsoft.com/office/drawing/2014/main" id="{66246022-CFAF-8F3A-A42F-1A70731F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21605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1">
            <a:extLst>
              <a:ext uri="{FF2B5EF4-FFF2-40B4-BE49-F238E27FC236}">
                <a16:creationId xmlns:a16="http://schemas.microsoft.com/office/drawing/2014/main" id="{6B4F3013-C4EA-07B8-C3ED-A6A6C133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608513"/>
          </a:xfrm>
        </p:spPr>
        <p:txBody>
          <a:bodyPr/>
          <a:lstStyle/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Összehasonlító kísérletekben általában a backpropagation hasonlóan, vagy csak kicsit rosszabbul teljesít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Érdemes lehet a két módszercsaládot kombinálni, pl. a tanulás elején a hiba gyorsan csökkenthető backpropagationnal, a végén pedig be lehet vetni a konjugált gradienst, vagy a kvázi-Newton módszereket</a:t>
            </a:r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vélemény jelenleg: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Annyival bonyolultabbak matematikailag és implementációs szempontból, hogy nem éri meg az a kis javulás/gyorsulás, mit bizonyos feladatokban adnak</a:t>
            </a: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>
              <a:buFont typeface="Wingdings 2" panose="05020102010507070707" pitchFamily="18" charset="2"/>
              <a:buNone/>
            </a:pPr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endParaRPr lang="hu-HU" altLang="hu-HU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2" descr="szte_cimer.tif">
            <a:extLst>
              <a:ext uri="{FF2B5EF4-FFF2-40B4-BE49-F238E27FC236}">
                <a16:creationId xmlns:a16="http://schemas.microsoft.com/office/drawing/2014/main" id="{C2BE1F71-73AC-FC42-63AE-CDA9D6A0B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7950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ím 8">
            <a:extLst>
              <a:ext uri="{FF2B5EF4-FFF2-40B4-BE49-F238E27FC236}">
                <a16:creationId xmlns:a16="http://schemas.microsoft.com/office/drawing/2014/main" id="{8E8BAE69-80F2-FE14-CA49-660E79EA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0000"/>
            <a:ext cx="8229600" cy="566738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Kifinomultabb optimalizálási módszerek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DBECBEE0-43F0-CB76-FA21-992AF8852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F947BB7C-82FD-4510-5BF4-C76A3061C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7" name="Rectangle 11">
            <a:extLst>
              <a:ext uri="{FF2B5EF4-FFF2-40B4-BE49-F238E27FC236}">
                <a16:creationId xmlns:a16="http://schemas.microsoft.com/office/drawing/2014/main" id="{1802E3E8-A1F9-9863-0312-83013AAC9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8" name="Rectangle 12">
            <a:extLst>
              <a:ext uri="{FF2B5EF4-FFF2-40B4-BE49-F238E27FC236}">
                <a16:creationId xmlns:a16="http://schemas.microsoft.com/office/drawing/2014/main" id="{BB6C789F-2383-5E53-DC51-3DBDF75A3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69" name="Rectangle 14">
            <a:extLst>
              <a:ext uri="{FF2B5EF4-FFF2-40B4-BE49-F238E27FC236}">
                <a16:creationId xmlns:a16="http://schemas.microsoft.com/office/drawing/2014/main" id="{9CBA8B15-493D-D0DB-1353-71C376063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70" name="Rectangle 6">
            <a:extLst>
              <a:ext uri="{FF2B5EF4-FFF2-40B4-BE49-F238E27FC236}">
                <a16:creationId xmlns:a16="http://schemas.microsoft.com/office/drawing/2014/main" id="{3A61BFCC-D114-5CF8-7B49-278C947E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71" name="Rectangle 8">
            <a:extLst>
              <a:ext uri="{FF2B5EF4-FFF2-40B4-BE49-F238E27FC236}">
                <a16:creationId xmlns:a16="http://schemas.microsoft.com/office/drawing/2014/main" id="{2D6F5CDD-63D3-E16B-F31E-7214176A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72" name="Rectangle 6">
            <a:extLst>
              <a:ext uri="{FF2B5EF4-FFF2-40B4-BE49-F238E27FC236}">
                <a16:creationId xmlns:a16="http://schemas.microsoft.com/office/drawing/2014/main" id="{6DAAFFF3-A33D-9FF1-FEC7-23B1D616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1">
            <a:extLst>
              <a:ext uri="{FF2B5EF4-FFF2-40B4-BE49-F238E27FC236}">
                <a16:creationId xmlns:a16="http://schemas.microsoft.com/office/drawing/2014/main" id="{7FD371CA-EE44-F9A7-1E0B-6AB1D89E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" y="1186656"/>
            <a:ext cx="8135937" cy="3960812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DBN-ek jelenlegi alkalmazása: A DBN-ek CD-kritériummal való tanítása - </a:t>
            </a: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felügyelet nélküli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tanítás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Továbbra is lehet értelme a DBN-előtanításnak,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rengeteg címkézetlen adatunk van,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csak kevés címkézett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RBM két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rétege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 szimmetrikus a kapcsolat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a rejtett rétegből vissza lehet generálni az inputot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Könnyű vizualizálni, hogy milyen rejtett reprezentációt alakított ki</a:t>
            </a: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nagy nyelvi modellek előtanítása, maszkolás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 a kitakart szó kitalálása, nem kell hozzá címkézés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 bundájú </a:t>
            </a:r>
            <a:r>
              <a:rPr lang="hu-HU" altLang="hu-HU" sz="18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kutya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szereti a csontot. →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maszkolt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helyen a </a:t>
            </a:r>
            <a:r>
              <a:rPr lang="hu-HU" altLang="hu-H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kutya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 áll, ide várunk a modelltől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predikciókat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Tipikus felhasználása az előtanításnak nagy nyelvi modelleknél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LLM):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1C63ABC-F828-FC65-4D42-C3B1A81E6A56}"/>
              </a:ext>
            </a:extLst>
          </p:cNvPr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6388" name="Picture 12" descr="szte_cimer.tif">
            <a:extLst>
              <a:ext uri="{FF2B5EF4-FFF2-40B4-BE49-F238E27FC236}">
                <a16:creationId xmlns:a16="http://schemas.microsoft.com/office/drawing/2014/main" id="{42D76B47-0395-DD98-2E96-E17100A5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4AF8E1F4-914F-B225-8028-F4985C18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8706"/>
            <a:ext cx="3413075" cy="18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ím 8">
            <a:extLst>
              <a:ext uri="{FF2B5EF4-FFF2-40B4-BE49-F238E27FC236}">
                <a16:creationId xmlns:a16="http://schemas.microsoft.com/office/drawing/2014/main" id="{7877B730-F1DF-6C91-9E5A-8630690B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3336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4000" dirty="0">
                <a:solidFill>
                  <a:schemeClr val="bg1"/>
                </a:solidFill>
              </a:rPr>
              <a:t>Előtanítás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3E21DE99-987A-96F3-DA6A-D8379E3E08ED}"/>
              </a:ext>
            </a:extLst>
          </p:cNvPr>
          <p:cNvSpPr/>
          <p:nvPr/>
        </p:nvSpPr>
        <p:spPr>
          <a:xfrm>
            <a:off x="2852331" y="6209626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Pre-training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5EA6CD1-BF7B-5B10-DCA1-C04BBBA08769}"/>
              </a:ext>
            </a:extLst>
          </p:cNvPr>
          <p:cNvSpPr txBox="1"/>
          <p:nvPr/>
        </p:nvSpPr>
        <p:spPr>
          <a:xfrm>
            <a:off x="259180" y="6204605"/>
            <a:ext cx="247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Grandview Display" panose="020B0502040204020203" pitchFamily="34" charset="0"/>
              </a:rPr>
              <a:t>Előtanítás hatalmas jelöletlen adatbázison (költséges) 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BA47BB15-6364-0BFE-56E7-D9DCEE14720A}"/>
              </a:ext>
            </a:extLst>
          </p:cNvPr>
          <p:cNvCxnSpPr/>
          <p:nvPr/>
        </p:nvCxnSpPr>
        <p:spPr>
          <a:xfrm>
            <a:off x="4363636" y="646165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FC8D66FC-6F8A-FDC7-C864-24B4313B7628}"/>
              </a:ext>
            </a:extLst>
          </p:cNvPr>
          <p:cNvSpPr/>
          <p:nvPr/>
        </p:nvSpPr>
        <p:spPr>
          <a:xfrm>
            <a:off x="5226869" y="6223769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Fine-tuning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4A217BA-F5EB-B796-7EDC-3CBCB6337449}"/>
              </a:ext>
            </a:extLst>
          </p:cNvPr>
          <p:cNvSpPr txBox="1"/>
          <p:nvPr/>
        </p:nvSpPr>
        <p:spPr>
          <a:xfrm>
            <a:off x="6667029" y="6123374"/>
            <a:ext cx="2476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Grandview Display" panose="020B0502040204020203" pitchFamily="34" charset="0"/>
              </a:rPr>
              <a:t>Finomhangolás kicsi jelölt célterületi példányokon (olcsóbb)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>
            <a:extLst>
              <a:ext uri="{FF2B5EF4-FFF2-40B4-BE49-F238E27FC236}">
                <a16:creationId xmlns:a16="http://schemas.microsoft.com/office/drawing/2014/main" id="{6B398203-922C-72CF-2CE1-DA907572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135937" cy="3960813"/>
          </a:xfrm>
        </p:spPr>
        <p:txBody>
          <a:bodyPr/>
          <a:lstStyle/>
          <a:p>
            <a:pPr eaLnBrk="1" hangingPunct="1"/>
            <a:r>
              <a:rPr lang="hu-HU" altLang="hu-HU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mély hálókat is taníthatjuk felügyelet (értsd: osztályokat megadó tanító címkék) nélkül</a:t>
            </a:r>
          </a:p>
          <a:p>
            <a:pPr lvl="1" eaLnBrk="1" hangingPunct="1"/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leggyakoribb ilyen hálóstruktúra az ún. autoencoder háló, amikor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megtanulandó címkék megegyeznek az inputtal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háló az inputját igyekszik rekonstruálni az outputon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autoencoder háló tipikusan homokóra alakú (az egyre kisebb rétegekkel próbáljuk rákényszeríteni a tömörítésre)</a:t>
            </a:r>
          </a:p>
          <a:p>
            <a:pPr lvl="1"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középső, legkisebb réteget hívják „bottleneck” rétegnek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5A625B1-45CA-7B31-2E0D-EA4B9F1251F9}"/>
              </a:ext>
            </a:extLst>
          </p:cNvPr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7412" name="Picture 12" descr="szte_cimer.tif">
            <a:extLst>
              <a:ext uri="{FF2B5EF4-FFF2-40B4-BE49-F238E27FC236}">
                <a16:creationId xmlns:a16="http://schemas.microsoft.com/office/drawing/2014/main" id="{B899EF98-5772-5478-0CF9-4C2C603E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ím 8">
            <a:extLst>
              <a:ext uri="{FF2B5EF4-FFF2-40B4-BE49-F238E27FC236}">
                <a16:creationId xmlns:a16="http://schemas.microsoft.com/office/drawing/2014/main" id="{9F71D021-61AE-6E29-C74D-37BF56F4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Mély hálók felügyelet nélküli tanítása</a:t>
            </a:r>
          </a:p>
        </p:txBody>
      </p:sp>
      <p:pic>
        <p:nvPicPr>
          <p:cNvPr id="17414" name="Kép 1">
            <a:extLst>
              <a:ext uri="{FF2B5EF4-FFF2-40B4-BE49-F238E27FC236}">
                <a16:creationId xmlns:a16="http://schemas.microsoft.com/office/drawing/2014/main" id="{B8B56942-43D8-E055-35CB-2340BBFA0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55451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19504</TotalTime>
  <Words>1486</Words>
  <Application>Microsoft Office PowerPoint</Application>
  <PresentationFormat>Diavetítés a képernyőre (4:3 oldalarány)</PresentationFormat>
  <Paragraphs>227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Grandview Display</vt:lpstr>
      <vt:lpstr>Times New Roman</vt:lpstr>
      <vt:lpstr>Verdana</vt:lpstr>
      <vt:lpstr>Wingdings 2</vt:lpstr>
      <vt:lpstr>Áramlás</vt:lpstr>
      <vt:lpstr>1_Áramlás</vt:lpstr>
      <vt:lpstr>További tanítási  Módszerek</vt:lpstr>
      <vt:lpstr>Backpropagation és alternatívái</vt:lpstr>
      <vt:lpstr>A momentum módszer</vt:lpstr>
      <vt:lpstr>Adagrad</vt:lpstr>
      <vt:lpstr>Adadelta, Adam, …</vt:lpstr>
      <vt:lpstr>Kifinomultabb optimalizálási módszerek</vt:lpstr>
      <vt:lpstr>Kifinomultabb optimalizálási módszerek</vt:lpstr>
      <vt:lpstr>Előtanítás</vt:lpstr>
      <vt:lpstr>Mély hálók felügyelet nélküli tanítása</vt:lpstr>
      <vt:lpstr>Autoencoder hálózatok</vt:lpstr>
      <vt:lpstr>N-szeres keresztvalidáció</vt:lpstr>
      <vt:lpstr>Data augmentation</vt:lpstr>
      <vt:lpstr>Nagyon mély neuronhálók</vt:lpstr>
      <vt:lpstr>Nagyon mély neuronhálók - példák</vt:lpstr>
      <vt:lpstr>Nagyon mély neuronhálók - példák</vt:lpstr>
      <vt:lpstr>Nagyon mély hálók extra kapcsolatokkal</vt:lpstr>
      <vt:lpstr>Highway Network</vt:lpstr>
      <vt:lpstr>Linearly Augmented Network</vt:lpstr>
      <vt:lpstr>Residual network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Pap Gergely</cp:lastModifiedBy>
  <cp:revision>796</cp:revision>
  <dcterms:created xsi:type="dcterms:W3CDTF">2011-08-30T15:18:14Z</dcterms:created>
  <dcterms:modified xsi:type="dcterms:W3CDTF">2023-04-24T13:55:46Z</dcterms:modified>
</cp:coreProperties>
</file>