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handoutMasterIdLst>
    <p:handoutMasterId r:id="rId23"/>
  </p:handoutMasterIdLst>
  <p:sldIdLst>
    <p:sldId id="312" r:id="rId2"/>
    <p:sldId id="275" r:id="rId3"/>
    <p:sldId id="291" r:id="rId4"/>
    <p:sldId id="297" r:id="rId5"/>
    <p:sldId id="296" r:id="rId6"/>
    <p:sldId id="298" r:id="rId7"/>
    <p:sldId id="292" r:id="rId8"/>
    <p:sldId id="304" r:id="rId9"/>
    <p:sldId id="305" r:id="rId10"/>
    <p:sldId id="306" r:id="rId11"/>
    <p:sldId id="307" r:id="rId12"/>
    <p:sldId id="308" r:id="rId13"/>
    <p:sldId id="309" r:id="rId14"/>
    <p:sldId id="303" r:id="rId15"/>
    <p:sldId id="277" r:id="rId16"/>
    <p:sldId id="299" r:id="rId17"/>
    <p:sldId id="310" r:id="rId18"/>
    <p:sldId id="311" r:id="rId19"/>
    <p:sldId id="293" r:id="rId20"/>
    <p:sldId id="313" r:id="rId2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111" d="100"/>
          <a:sy n="111" d="100"/>
        </p:scale>
        <p:origin x="54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3BB4BBB7-F67A-3AD1-C049-172A261B45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2889C4F-C705-063F-ADFE-0FC36C8EE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8E1711D-92CD-44CF-8D78-A349F3594FFE}" type="datetimeFigureOut">
              <a:rPr lang="hu-HU"/>
              <a:pPr>
                <a:defRPr/>
              </a:pPr>
              <a:t>2023. 03. 06.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846829C-B8FF-E4CE-16D8-08139DB2FB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D69A689-51E1-6015-8A2A-A85E445062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88D8E03-5AC4-4750-9CD4-AA3E43BB9CDA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5D3E93-C8A4-E4E1-68AE-361476B942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02D8E-20D0-BA13-88F9-001A280962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4518B9-9C72-4841-BAE0-B2D706D4121D}" type="datetimeFigureOut">
              <a:rPr lang="hu-HU"/>
              <a:pPr>
                <a:defRPr/>
              </a:pPr>
              <a:t>2023. 03. 06.</a:t>
            </a:fld>
            <a:endParaRPr lang="hu-H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E8B10B4-E91E-BA54-1B40-B228A0A60A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BF5A8B-84CE-675F-016F-6EDA138ED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76C4D-43E6-3ECB-A0E3-DFF59CB3FD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DC81C-549F-259F-D888-00F84AC3D2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1EF2205-54B7-44A8-8E5C-355D33F45F6D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>
            <a:extLst>
              <a:ext uri="{FF2B5EF4-FFF2-40B4-BE49-F238E27FC236}">
                <a16:creationId xmlns:a16="http://schemas.microsoft.com/office/drawing/2014/main" id="{D18A5E15-4BE5-5DE9-93D1-51EB6CE3C4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Jegyzetek helye 2">
            <a:extLst>
              <a:ext uri="{FF2B5EF4-FFF2-40B4-BE49-F238E27FC236}">
                <a16:creationId xmlns:a16="http://schemas.microsoft.com/office/drawing/2014/main" id="{D5FC2D2C-F9DD-2032-EF9F-A5A5DD4D30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9220" name="Dia számának helye 3">
            <a:extLst>
              <a:ext uri="{FF2B5EF4-FFF2-40B4-BE49-F238E27FC236}">
                <a16:creationId xmlns:a16="http://schemas.microsoft.com/office/drawing/2014/main" id="{E1817F56-1D0F-A76A-6BE1-0A4A05082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7D412F-2D2C-43D2-9591-90EEC2A8102B}" type="slidenum">
              <a:rPr lang="hu-HU" altLang="hu-HU">
                <a:latin typeface="Calibri" panose="020F0502020204030204" pitchFamily="34" charset="0"/>
              </a:rPr>
              <a:pPr/>
              <a:t>1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kép helye 1">
            <a:extLst>
              <a:ext uri="{FF2B5EF4-FFF2-40B4-BE49-F238E27FC236}">
                <a16:creationId xmlns:a16="http://schemas.microsoft.com/office/drawing/2014/main" id="{348689FC-BB77-12B9-20ED-05EC36B105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Jegyzetek helye 2">
            <a:extLst>
              <a:ext uri="{FF2B5EF4-FFF2-40B4-BE49-F238E27FC236}">
                <a16:creationId xmlns:a16="http://schemas.microsoft.com/office/drawing/2014/main" id="{19E156F3-031F-E8FC-9F18-357D671D75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17412" name="Dia számának helye 3">
            <a:extLst>
              <a:ext uri="{FF2B5EF4-FFF2-40B4-BE49-F238E27FC236}">
                <a16:creationId xmlns:a16="http://schemas.microsoft.com/office/drawing/2014/main" id="{441DC0B1-9FB2-B5C7-972E-6FD0B76FC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D80EAF-5CD5-4704-A852-8A50A9BE1B13}" type="slidenum">
              <a:rPr lang="hu-HU" altLang="hu-HU">
                <a:latin typeface="Calibri" panose="020F0502020204030204" pitchFamily="34" charset="0"/>
              </a:rPr>
              <a:pPr/>
              <a:t>8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>
            <a:extLst>
              <a:ext uri="{FF2B5EF4-FFF2-40B4-BE49-F238E27FC236}">
                <a16:creationId xmlns:a16="http://schemas.microsoft.com/office/drawing/2014/main" id="{C2BA354E-F5CA-BD3A-21E1-6624889A30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Jegyzetek helye 2">
            <a:extLst>
              <a:ext uri="{FF2B5EF4-FFF2-40B4-BE49-F238E27FC236}">
                <a16:creationId xmlns:a16="http://schemas.microsoft.com/office/drawing/2014/main" id="{CBB33CAD-7920-83B5-006E-4AE12A0D85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19460" name="Dia számának helye 3">
            <a:extLst>
              <a:ext uri="{FF2B5EF4-FFF2-40B4-BE49-F238E27FC236}">
                <a16:creationId xmlns:a16="http://schemas.microsoft.com/office/drawing/2014/main" id="{DFA30352-EB53-0F6F-C3BD-7472CF1C5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6962B3-F723-4377-8CB5-4923F379F790}" type="slidenum">
              <a:rPr lang="hu-HU" altLang="hu-HU">
                <a:latin typeface="Calibri" panose="020F0502020204030204" pitchFamily="34" charset="0"/>
              </a:rPr>
              <a:pPr/>
              <a:t>9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>
            <a:extLst>
              <a:ext uri="{FF2B5EF4-FFF2-40B4-BE49-F238E27FC236}">
                <a16:creationId xmlns:a16="http://schemas.microsoft.com/office/drawing/2014/main" id="{EC16D959-F502-CD25-9CED-C47429836F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>
            <a:extLst>
              <a:ext uri="{FF2B5EF4-FFF2-40B4-BE49-F238E27FC236}">
                <a16:creationId xmlns:a16="http://schemas.microsoft.com/office/drawing/2014/main" id="{C161C923-EB9C-C010-5476-F896BABEF4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21508" name="Dia számának helye 3">
            <a:extLst>
              <a:ext uri="{FF2B5EF4-FFF2-40B4-BE49-F238E27FC236}">
                <a16:creationId xmlns:a16="http://schemas.microsoft.com/office/drawing/2014/main" id="{90D711DA-8070-588E-223A-68E2014A1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8091AE-57B2-41C8-83CB-FFF7BCBFC27B}" type="slidenum">
              <a:rPr lang="hu-HU" altLang="hu-HU">
                <a:latin typeface="Calibri" panose="020F0502020204030204" pitchFamily="34" charset="0"/>
              </a:rPr>
              <a:pPr/>
              <a:t>10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>
            <a:extLst>
              <a:ext uri="{FF2B5EF4-FFF2-40B4-BE49-F238E27FC236}">
                <a16:creationId xmlns:a16="http://schemas.microsoft.com/office/drawing/2014/main" id="{B391BC90-BC27-502C-F8D3-18068E4DC8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Jegyzetek helye 2">
            <a:extLst>
              <a:ext uri="{FF2B5EF4-FFF2-40B4-BE49-F238E27FC236}">
                <a16:creationId xmlns:a16="http://schemas.microsoft.com/office/drawing/2014/main" id="{C88861BB-BB72-FC38-67FA-3806DC455A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23556" name="Dia számának helye 3">
            <a:extLst>
              <a:ext uri="{FF2B5EF4-FFF2-40B4-BE49-F238E27FC236}">
                <a16:creationId xmlns:a16="http://schemas.microsoft.com/office/drawing/2014/main" id="{8D7195AA-BEB0-3C50-60A5-73DF12968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85FC5E-8AE6-4491-91D6-9B5CEE20235D}" type="slidenum">
              <a:rPr lang="hu-HU" altLang="hu-HU">
                <a:latin typeface="Calibri" panose="020F0502020204030204" pitchFamily="34" charset="0"/>
              </a:rPr>
              <a:pPr/>
              <a:t>11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>
            <a:extLst>
              <a:ext uri="{FF2B5EF4-FFF2-40B4-BE49-F238E27FC236}">
                <a16:creationId xmlns:a16="http://schemas.microsoft.com/office/drawing/2014/main" id="{FEB100FE-8E97-9424-B657-D77B3E6C25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Jegyzetek helye 2">
            <a:extLst>
              <a:ext uri="{FF2B5EF4-FFF2-40B4-BE49-F238E27FC236}">
                <a16:creationId xmlns:a16="http://schemas.microsoft.com/office/drawing/2014/main" id="{7EFEA9A5-2527-003E-4B17-B8F909BB87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25604" name="Dia számának helye 3">
            <a:extLst>
              <a:ext uri="{FF2B5EF4-FFF2-40B4-BE49-F238E27FC236}">
                <a16:creationId xmlns:a16="http://schemas.microsoft.com/office/drawing/2014/main" id="{139DD1CD-9A6D-E0DA-335F-2ADEE7052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AFC8FD-E083-4E88-8A3D-33A519CF3200}" type="slidenum">
              <a:rPr lang="hu-HU" altLang="hu-HU">
                <a:latin typeface="Calibri" panose="020F0502020204030204" pitchFamily="34" charset="0"/>
              </a:rPr>
              <a:pPr/>
              <a:t>12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>
            <a:extLst>
              <a:ext uri="{FF2B5EF4-FFF2-40B4-BE49-F238E27FC236}">
                <a16:creationId xmlns:a16="http://schemas.microsoft.com/office/drawing/2014/main" id="{7697BE33-BD1B-07CC-F6A6-17DF3009F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Jegyzetek helye 2">
            <a:extLst>
              <a:ext uri="{FF2B5EF4-FFF2-40B4-BE49-F238E27FC236}">
                <a16:creationId xmlns:a16="http://schemas.microsoft.com/office/drawing/2014/main" id="{8044DAD3-CC2F-6A2F-B087-CE3E774CBE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27652" name="Dia számának helye 3">
            <a:extLst>
              <a:ext uri="{FF2B5EF4-FFF2-40B4-BE49-F238E27FC236}">
                <a16:creationId xmlns:a16="http://schemas.microsoft.com/office/drawing/2014/main" id="{86284B60-A88D-7389-E82D-E4357C1CA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ACCA6C-1389-4EDE-B333-9C9C8FED1951}" type="slidenum">
              <a:rPr lang="hu-HU" altLang="hu-HU">
                <a:latin typeface="Calibri" panose="020F0502020204030204" pitchFamily="34" charset="0"/>
              </a:rPr>
              <a:pPr/>
              <a:t>13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>
            <a:extLst>
              <a:ext uri="{FF2B5EF4-FFF2-40B4-BE49-F238E27FC236}">
                <a16:creationId xmlns:a16="http://schemas.microsoft.com/office/drawing/2014/main" id="{FA1142F1-DB51-3533-1658-4FB5F59EC5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Jegyzetek helye 2">
            <a:extLst>
              <a:ext uri="{FF2B5EF4-FFF2-40B4-BE49-F238E27FC236}">
                <a16:creationId xmlns:a16="http://schemas.microsoft.com/office/drawing/2014/main" id="{B11EEBF7-EFD3-750D-0D2B-0F84249258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29700" name="Dia számának helye 3">
            <a:extLst>
              <a:ext uri="{FF2B5EF4-FFF2-40B4-BE49-F238E27FC236}">
                <a16:creationId xmlns:a16="http://schemas.microsoft.com/office/drawing/2014/main" id="{AF0A023F-3024-FD6C-2A77-94E191186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0D862E-8FBE-42F9-B8AD-26B4F41CE8EF}" type="slidenum">
              <a:rPr lang="hu-HU" altLang="hu-HU">
                <a:latin typeface="Calibri" panose="020F0502020204030204" pitchFamily="34" charset="0"/>
              </a:rPr>
              <a:pPr/>
              <a:t>14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kép helye 1">
            <a:extLst>
              <a:ext uri="{FF2B5EF4-FFF2-40B4-BE49-F238E27FC236}">
                <a16:creationId xmlns:a16="http://schemas.microsoft.com/office/drawing/2014/main" id="{792B982D-B69B-AFD9-BE7D-8F06063902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Jegyzetek helye 2">
            <a:extLst>
              <a:ext uri="{FF2B5EF4-FFF2-40B4-BE49-F238E27FC236}">
                <a16:creationId xmlns:a16="http://schemas.microsoft.com/office/drawing/2014/main" id="{C98F3A02-BB27-9823-B66D-35B12E370D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35844" name="Dia számának helye 3">
            <a:extLst>
              <a:ext uri="{FF2B5EF4-FFF2-40B4-BE49-F238E27FC236}">
                <a16:creationId xmlns:a16="http://schemas.microsoft.com/office/drawing/2014/main" id="{BA744615-DF45-EDB7-C1CC-D5B72B7E7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E11B93-253A-45BC-9E6C-4245D039E787}" type="slidenum">
              <a:rPr lang="hu-HU" altLang="hu-HU">
                <a:latin typeface="Calibri" panose="020F0502020204030204" pitchFamily="34" charset="0"/>
              </a:rPr>
              <a:pPr/>
              <a:t>19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2" name="Dátum helye 29">
            <a:extLst>
              <a:ext uri="{FF2B5EF4-FFF2-40B4-BE49-F238E27FC236}">
                <a16:creationId xmlns:a16="http://schemas.microsoft.com/office/drawing/2014/main" id="{55A9D13D-F23E-B0E3-9193-3DA3B6B8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4A23-2C7A-4735-A155-5BD6611E07FE}" type="datetime1">
              <a:rPr lang="hu-HU"/>
              <a:pPr>
                <a:defRPr/>
              </a:pPr>
              <a:t>2023. 03. 06.</a:t>
            </a:fld>
            <a:endParaRPr lang="hu-HU"/>
          </a:p>
        </p:txBody>
      </p:sp>
      <p:sp>
        <p:nvSpPr>
          <p:cNvPr id="3" name="Élőláb helye 18">
            <a:extLst>
              <a:ext uri="{FF2B5EF4-FFF2-40B4-BE49-F238E27FC236}">
                <a16:creationId xmlns:a16="http://schemas.microsoft.com/office/drawing/2014/main" id="{49F785C2-16FF-FFC5-4081-8227798D5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26">
            <a:extLst>
              <a:ext uri="{FF2B5EF4-FFF2-40B4-BE49-F238E27FC236}">
                <a16:creationId xmlns:a16="http://schemas.microsoft.com/office/drawing/2014/main" id="{FEF57E8F-651B-2B0E-5F68-D42A4532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4667CAA-65E2-4C90-BB5D-E40268264F4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9790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B8A0E16E-4FB5-9F79-DB45-3370BC80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E34C-7B7E-48C9-8DA0-4078E1797E2F}" type="datetime1">
              <a:rPr lang="hu-HU"/>
              <a:pPr>
                <a:defRPr/>
              </a:pPr>
              <a:t>2023. 03. 06.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770545BB-1C45-9EBE-2D57-A263734A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4BCBD1F4-34B4-90BA-7EF9-3F11B654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4424-C74D-45FC-9672-1B9D26DA418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4310526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1AE52D99-D18F-A8F9-BF91-8433D46D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C49B-4CB9-4DD8-83D1-BAD82655F537}" type="datetime1">
              <a:rPr lang="hu-HU"/>
              <a:pPr>
                <a:defRPr/>
              </a:pPr>
              <a:t>2023. 03. 06.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8088E03F-2E33-7AA2-8D19-4D9A7603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1D628436-1A08-3C41-6B0C-720FD247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E40FD-0A56-45C6-B6F4-2760E7E80F8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6065629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418940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44D5747D-68DE-83EC-772A-E3C3650E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97C42-7A22-404B-BCD7-11B26BCBFE69}" type="datetime1">
              <a:rPr lang="hu-HU"/>
              <a:pPr>
                <a:defRPr/>
              </a:pPr>
              <a:t>2023. 03. 06.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93BCA4CD-D0B0-D13A-3667-46228084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7502C8A0-62E6-F350-2ECD-2458DAB8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BA722-3EE1-495B-806E-E195E2401E8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9362393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2FF058-941A-7D5A-18E4-6B7D12F9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D61A6-6FF9-4FD8-B7AD-E067B234EDB8}" type="datetime1">
              <a:rPr lang="hu-HU"/>
              <a:pPr>
                <a:defRPr/>
              </a:pPr>
              <a:t>2023. 03. 06.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1E3CDD-6A00-D80D-412B-7F6E2221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702A884-F118-1892-A24C-35696C78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152675D-2583-4F41-A080-E7298227D36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31544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>
            <a:extLst>
              <a:ext uri="{FF2B5EF4-FFF2-40B4-BE49-F238E27FC236}">
                <a16:creationId xmlns:a16="http://schemas.microsoft.com/office/drawing/2014/main" id="{19583A27-A47D-0612-B74E-671A4ECD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651A3-F010-435F-A9BB-6F91A3B79F45}" type="datetime1">
              <a:rPr lang="hu-HU"/>
              <a:pPr>
                <a:defRPr/>
              </a:pPr>
              <a:t>2023. 03. 06.</a:t>
            </a:fld>
            <a:endParaRPr lang="hu-HU"/>
          </a:p>
        </p:txBody>
      </p:sp>
      <p:sp>
        <p:nvSpPr>
          <p:cNvPr id="6" name="Élőláb helye 21">
            <a:extLst>
              <a:ext uri="{FF2B5EF4-FFF2-40B4-BE49-F238E27FC236}">
                <a16:creationId xmlns:a16="http://schemas.microsoft.com/office/drawing/2014/main" id="{ABC1709E-99DC-CD60-BAE7-519DD513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9AE015AE-2F8E-A463-C39D-58E8D99C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03ACD-DF4F-4433-BC9C-A2392137D27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1008679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9">
            <a:extLst>
              <a:ext uri="{FF2B5EF4-FFF2-40B4-BE49-F238E27FC236}">
                <a16:creationId xmlns:a16="http://schemas.microsoft.com/office/drawing/2014/main" id="{7B5CF02E-ED1B-F17F-5EA5-B1554420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59409-C57E-4C52-A600-B0291CF89311}" type="datetime1">
              <a:rPr lang="hu-HU"/>
              <a:pPr>
                <a:defRPr/>
              </a:pPr>
              <a:t>2023. 03. 06.</a:t>
            </a:fld>
            <a:endParaRPr lang="hu-HU"/>
          </a:p>
        </p:txBody>
      </p:sp>
      <p:sp>
        <p:nvSpPr>
          <p:cNvPr id="8" name="Élőláb helye 21">
            <a:extLst>
              <a:ext uri="{FF2B5EF4-FFF2-40B4-BE49-F238E27FC236}">
                <a16:creationId xmlns:a16="http://schemas.microsoft.com/office/drawing/2014/main" id="{2AD57FBE-3E62-06FD-75BE-7C1A5CD5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>
            <a:extLst>
              <a:ext uri="{FF2B5EF4-FFF2-40B4-BE49-F238E27FC236}">
                <a16:creationId xmlns:a16="http://schemas.microsoft.com/office/drawing/2014/main" id="{B7171139-C5A4-5952-DBC0-98272AB5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4CA60-181F-49B7-9B85-B06F64E12E5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2665915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9">
            <a:extLst>
              <a:ext uri="{FF2B5EF4-FFF2-40B4-BE49-F238E27FC236}">
                <a16:creationId xmlns:a16="http://schemas.microsoft.com/office/drawing/2014/main" id="{C3392738-2375-7474-524B-D88667F7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10414-D2F2-45FD-A455-512E93D8AD4A}" type="datetime1">
              <a:rPr lang="hu-HU"/>
              <a:pPr>
                <a:defRPr/>
              </a:pPr>
              <a:t>2023. 03. 06.</a:t>
            </a:fld>
            <a:endParaRPr lang="hu-HU"/>
          </a:p>
        </p:txBody>
      </p:sp>
      <p:sp>
        <p:nvSpPr>
          <p:cNvPr id="4" name="Élőláb helye 21">
            <a:extLst>
              <a:ext uri="{FF2B5EF4-FFF2-40B4-BE49-F238E27FC236}">
                <a16:creationId xmlns:a16="http://schemas.microsoft.com/office/drawing/2014/main" id="{37C4A87A-9EE7-0543-1617-5957166B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>
            <a:extLst>
              <a:ext uri="{FF2B5EF4-FFF2-40B4-BE49-F238E27FC236}">
                <a16:creationId xmlns:a16="http://schemas.microsoft.com/office/drawing/2014/main" id="{0F7EA403-7209-2D7C-5EF4-BB7AB203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164B5-D7D3-490D-9342-868C9D64185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1783028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>
            <a:extLst>
              <a:ext uri="{FF2B5EF4-FFF2-40B4-BE49-F238E27FC236}">
                <a16:creationId xmlns:a16="http://schemas.microsoft.com/office/drawing/2014/main" id="{227D456D-79A0-21C6-B124-6AC2BAFFA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3CDD-5B0A-49C2-A9B1-455FD9FC1AA7}" type="datetime1">
              <a:rPr lang="hu-HU"/>
              <a:pPr>
                <a:defRPr/>
              </a:pPr>
              <a:t>2023. 03. 06.</a:t>
            </a:fld>
            <a:endParaRPr lang="hu-HU"/>
          </a:p>
        </p:txBody>
      </p:sp>
      <p:sp>
        <p:nvSpPr>
          <p:cNvPr id="3" name="Élőláb helye 21">
            <a:extLst>
              <a:ext uri="{FF2B5EF4-FFF2-40B4-BE49-F238E27FC236}">
                <a16:creationId xmlns:a16="http://schemas.microsoft.com/office/drawing/2014/main" id="{B3DACE8A-1726-DB0F-C85C-07FC23A3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>
            <a:extLst>
              <a:ext uri="{FF2B5EF4-FFF2-40B4-BE49-F238E27FC236}">
                <a16:creationId xmlns:a16="http://schemas.microsoft.com/office/drawing/2014/main" id="{ACFCFEE0-E764-BC95-870A-CE76BBBC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AEE26-2623-40CD-8DA1-1BAFACCECD2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2763206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>
            <a:extLst>
              <a:ext uri="{FF2B5EF4-FFF2-40B4-BE49-F238E27FC236}">
                <a16:creationId xmlns:a16="http://schemas.microsoft.com/office/drawing/2014/main" id="{2A1D85F1-9D70-D92A-F568-726DF0745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C32E-2C04-42ED-ADB5-71BCD022A209}" type="datetime1">
              <a:rPr lang="hu-HU"/>
              <a:pPr>
                <a:defRPr/>
              </a:pPr>
              <a:t>2023. 03. 06.</a:t>
            </a:fld>
            <a:endParaRPr lang="hu-HU"/>
          </a:p>
        </p:txBody>
      </p:sp>
      <p:sp>
        <p:nvSpPr>
          <p:cNvPr id="6" name="Élőláb helye 21">
            <a:extLst>
              <a:ext uri="{FF2B5EF4-FFF2-40B4-BE49-F238E27FC236}">
                <a16:creationId xmlns:a16="http://schemas.microsoft.com/office/drawing/2014/main" id="{A2CCF2AC-E433-E397-F2F5-D82011CA9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56E44514-B028-B238-5FF5-2C78C542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5B0B9-EA4D-43EF-A1C1-467D0AC35F1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9049203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>
            <a:extLst>
              <a:ext uri="{FF2B5EF4-FFF2-40B4-BE49-F238E27FC236}">
                <a16:creationId xmlns:a16="http://schemas.microsoft.com/office/drawing/2014/main" id="{932C326E-1A41-9937-276B-89EAE1C21DA6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erékszögű háromszög 14">
            <a:extLst>
              <a:ext uri="{FF2B5EF4-FFF2-40B4-BE49-F238E27FC236}">
                <a16:creationId xmlns:a16="http://schemas.microsoft.com/office/drawing/2014/main" id="{A36070B7-2F20-B277-75DD-094CA162B485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zabadkézi sokszög 15">
            <a:extLst>
              <a:ext uri="{FF2B5EF4-FFF2-40B4-BE49-F238E27FC236}">
                <a16:creationId xmlns:a16="http://schemas.microsoft.com/office/drawing/2014/main" id="{F1858EE8-BB9D-F0B2-FED7-C8F3FB75DE96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16">
            <a:extLst>
              <a:ext uri="{FF2B5EF4-FFF2-40B4-BE49-F238E27FC236}">
                <a16:creationId xmlns:a16="http://schemas.microsoft.com/office/drawing/2014/main" id="{C2B7BFC6-7E61-F5B7-54B8-0DB26657F68D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>
            <a:extLst>
              <a:ext uri="{FF2B5EF4-FFF2-40B4-BE49-F238E27FC236}">
                <a16:creationId xmlns:a16="http://schemas.microsoft.com/office/drawing/2014/main" id="{F0EB781B-6DBD-9748-892B-B12B15E2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34934-09CC-4469-843E-F9571F432E18}" type="datetime1">
              <a:rPr lang="hu-HU"/>
              <a:pPr>
                <a:defRPr/>
              </a:pPr>
              <a:t>2023. 03. 06.</a:t>
            </a:fld>
            <a:endParaRPr lang="hu-HU"/>
          </a:p>
        </p:txBody>
      </p:sp>
      <p:sp>
        <p:nvSpPr>
          <p:cNvPr id="10" name="Élőláb helye 5">
            <a:extLst>
              <a:ext uri="{FF2B5EF4-FFF2-40B4-BE49-F238E27FC236}">
                <a16:creationId xmlns:a16="http://schemas.microsoft.com/office/drawing/2014/main" id="{E83DD9E7-BFB4-E055-3E0D-9201DFCC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>
            <a:extLst>
              <a:ext uri="{FF2B5EF4-FFF2-40B4-BE49-F238E27FC236}">
                <a16:creationId xmlns:a16="http://schemas.microsoft.com/office/drawing/2014/main" id="{ACB29ABF-BF8F-3AF4-8444-AAA833AE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9F923AE-8F71-47AF-B055-DF45AD9C60C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6227697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>
            <a:extLst>
              <a:ext uri="{FF2B5EF4-FFF2-40B4-BE49-F238E27FC236}">
                <a16:creationId xmlns:a16="http://schemas.microsoft.com/office/drawing/2014/main" id="{3E941A10-A948-0157-D017-854E4956E0EA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>
            <a:extLst>
              <a:ext uri="{FF2B5EF4-FFF2-40B4-BE49-F238E27FC236}">
                <a16:creationId xmlns:a16="http://schemas.microsoft.com/office/drawing/2014/main" id="{C05EAED3-6B2E-FA88-3017-8A942159B95D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>
            <a:extLst>
              <a:ext uri="{FF2B5EF4-FFF2-40B4-BE49-F238E27FC236}">
                <a16:creationId xmlns:a16="http://schemas.microsoft.com/office/drawing/2014/main" id="{F4B28EA0-70CA-107F-ABBD-E16431419C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9" name="Szöveg helye 29">
            <a:extLst>
              <a:ext uri="{FF2B5EF4-FFF2-40B4-BE49-F238E27FC236}">
                <a16:creationId xmlns:a16="http://schemas.microsoft.com/office/drawing/2014/main" id="{1AAD5F09-906E-ADF8-34BB-CA00501B2A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0" name="Dátum helye 9">
            <a:extLst>
              <a:ext uri="{FF2B5EF4-FFF2-40B4-BE49-F238E27FC236}">
                <a16:creationId xmlns:a16="http://schemas.microsoft.com/office/drawing/2014/main" id="{F236394C-7AE5-7931-D89C-E90624620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89FA8A-B755-4E81-B00C-BD6D40DFB404}" type="datetime1">
              <a:rPr lang="hu-HU"/>
              <a:pPr>
                <a:defRPr/>
              </a:pPr>
              <a:t>2023. 03. 06.</a:t>
            </a:fld>
            <a:endParaRPr lang="hu-HU"/>
          </a:p>
        </p:txBody>
      </p:sp>
      <p:sp>
        <p:nvSpPr>
          <p:cNvPr id="22" name="Élőláb helye 21">
            <a:extLst>
              <a:ext uri="{FF2B5EF4-FFF2-40B4-BE49-F238E27FC236}">
                <a16:creationId xmlns:a16="http://schemas.microsoft.com/office/drawing/2014/main" id="{1B7219F7-1DB9-61B4-7D86-DE96B9B73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1DAF5CC2-779A-A480-A917-1978531F0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3356B068-3E49-4B83-AB79-27999A0EE72F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1033" name="Csoportba foglalás 1">
            <a:extLst>
              <a:ext uri="{FF2B5EF4-FFF2-40B4-BE49-F238E27FC236}">
                <a16:creationId xmlns:a16="http://schemas.microsoft.com/office/drawing/2014/main" id="{0DC9544D-0895-2A1B-0069-BF0B302FE5F5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>
              <a:extLst>
                <a:ext uri="{FF2B5EF4-FFF2-40B4-BE49-F238E27FC236}">
                  <a16:creationId xmlns:a16="http://schemas.microsoft.com/office/drawing/2014/main" id="{203B2820-B2E5-9CC3-0131-34D5CFB824B0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Szabadkézi sokszög 12">
              <a:extLst>
                <a:ext uri="{FF2B5EF4-FFF2-40B4-BE49-F238E27FC236}">
                  <a16:creationId xmlns:a16="http://schemas.microsoft.com/office/drawing/2014/main" id="{7EA784B0-A132-6052-9801-560F85B2516E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89" r:id="rId2"/>
    <p:sldLayoutId id="2147484198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9" r:id="rId9"/>
    <p:sldLayoutId id="2147484195" r:id="rId10"/>
    <p:sldLayoutId id="2147484196" r:id="rId11"/>
    <p:sldLayoutId id="214748420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040532-89A2-5E32-4CBE-30ED5CBAC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412875"/>
            <a:ext cx="6769100" cy="1439863"/>
          </a:xfrm>
        </p:spPr>
        <p:txBody>
          <a:bodyPr/>
          <a:lstStyle/>
          <a:p>
            <a:pPr>
              <a:defRPr/>
            </a:pPr>
            <a:r>
              <a:rPr lang="en-US" altLang="hu-HU" dirty="0"/>
              <a:t>M</a:t>
            </a:r>
            <a:r>
              <a:rPr lang="hu-HU" altLang="hu-HU" dirty="0" err="1"/>
              <a:t>ély</a:t>
            </a:r>
            <a:r>
              <a:rPr lang="en-US" altLang="hu-HU" dirty="0"/>
              <a:t> </a:t>
            </a:r>
            <a:r>
              <a:rPr lang="en-US" altLang="hu-HU" dirty="0" err="1"/>
              <a:t>neu</a:t>
            </a:r>
            <a:r>
              <a:rPr lang="hu-HU" altLang="hu-HU" dirty="0" err="1"/>
              <a:t>ronhálók</a:t>
            </a:r>
            <a:endParaRPr lang="hu-HU" dirty="0"/>
          </a:p>
        </p:txBody>
      </p:sp>
      <p:sp>
        <p:nvSpPr>
          <p:cNvPr id="8195" name="Szövegdoboz 2">
            <a:extLst>
              <a:ext uri="{FF2B5EF4-FFF2-40B4-BE49-F238E27FC236}">
                <a16:creationId xmlns:a16="http://schemas.microsoft.com/office/drawing/2014/main" id="{94BD3713-2548-DF2C-E77B-2367F31DE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13325"/>
            <a:ext cx="4633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/>
              <a:t>A tananyag az EFOP-3.5.1-16-2017-00004 </a:t>
            </a:r>
          </a:p>
          <a:p>
            <a:r>
              <a:rPr lang="hu-HU" altLang="hu-HU"/>
              <a:t>pályázat támogatásával készült.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1">
            <a:extLst>
              <a:ext uri="{FF2B5EF4-FFF2-40B4-BE49-F238E27FC236}">
                <a16:creationId xmlns:a16="http://schemas.microsoft.com/office/drawing/2014/main" id="{0E176FA3-F69C-2843-0AED-68947D8E0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Az RBM-ek tanítására a kontrasztív divergencia (CD) algoritmust használhatjuk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Ez egy felügyelet nélküli módszer (nincsenek osztálycímkék)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Ugyanúgy iteratív algoritmus, mint a backpropagation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Cél az input rekonstruálása a rejtett réteg alapján </a:t>
            </a:r>
            <a:b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(Hasonlít a Maximum Likelihood célfüggvényhez)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Az algoritmus az eredeti inputból elindulva felváltva frissíti a rejtett, majd a visible réteget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Cél, hogy a kapott rekonstrukció minél </a:t>
            </a:r>
            <a:b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jobban hasonlítson az eredeti inputhoz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Az ideális reprezentáció megtalálásához végtelen sok iteráció kellene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A gyakorlatban csak egyetlen iterációval közelítjük ezt, majd továbblépünk a következő adatvektorra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A fentieket iterálva áll elő a CD algoritmus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12" descr="szte_cimer.tif">
            <a:extLst>
              <a:ext uri="{FF2B5EF4-FFF2-40B4-BE49-F238E27FC236}">
                <a16:creationId xmlns:a16="http://schemas.microsoft.com/office/drawing/2014/main" id="{235A436B-7663-18CF-FA56-5B1F317F7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6363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ím 8">
            <a:extLst>
              <a:ext uri="{FF2B5EF4-FFF2-40B4-BE49-F238E27FC236}">
                <a16:creationId xmlns:a16="http://schemas.microsoft.com/office/drawing/2014/main" id="{94F2F6CE-BCF9-F397-3987-B6B909CE1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04788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400">
                <a:solidFill>
                  <a:schemeClr val="bg1"/>
                </a:solidFill>
              </a:rPr>
              <a:t>RBM-ek tanítása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220F461C-2D15-78D9-782E-D8BFB3063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0486" name="Rectangle 9">
            <a:extLst>
              <a:ext uri="{FF2B5EF4-FFF2-40B4-BE49-F238E27FC236}">
                <a16:creationId xmlns:a16="http://schemas.microsoft.com/office/drawing/2014/main" id="{572F5287-A293-5427-F86D-B5AFB481B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0487" name="Rectangle 11">
            <a:extLst>
              <a:ext uri="{FF2B5EF4-FFF2-40B4-BE49-F238E27FC236}">
                <a16:creationId xmlns:a16="http://schemas.microsoft.com/office/drawing/2014/main" id="{DEF56875-372F-5D6C-EB26-6C0D19CDA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0488" name="Rectangle 12">
            <a:extLst>
              <a:ext uri="{FF2B5EF4-FFF2-40B4-BE49-F238E27FC236}">
                <a16:creationId xmlns:a16="http://schemas.microsoft.com/office/drawing/2014/main" id="{41681993-0FE6-56C7-F2C7-080F754F7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0489" name="Rectangle 14">
            <a:extLst>
              <a:ext uri="{FF2B5EF4-FFF2-40B4-BE49-F238E27FC236}">
                <a16:creationId xmlns:a16="http://schemas.microsoft.com/office/drawing/2014/main" id="{CA516614-4917-B6C0-5357-C223A2AAF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20490" name="Kép 7" descr="rbm.png">
            <a:extLst>
              <a:ext uri="{FF2B5EF4-FFF2-40B4-BE49-F238E27FC236}">
                <a16:creationId xmlns:a16="http://schemas.microsoft.com/office/drawing/2014/main" id="{7EDA76A2-35B9-1DBB-30F0-F395B7EC6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565400"/>
            <a:ext cx="185737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Kép 1">
            <a:extLst>
              <a:ext uri="{FF2B5EF4-FFF2-40B4-BE49-F238E27FC236}">
                <a16:creationId xmlns:a16="http://schemas.microsoft.com/office/drawing/2014/main" id="{89E62B24-2DC8-026B-8BC1-ECCD02461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76700"/>
            <a:ext cx="3479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1">
            <a:extLst>
              <a:ext uri="{FF2B5EF4-FFF2-40B4-BE49-F238E27FC236}">
                <a16:creationId xmlns:a16="http://schemas.microsoft.com/office/drawing/2014/main" id="{1E92122B-3518-6281-B3E2-91F9F8FA5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DBM-et RBM-ek egymásra pakolásával kapjuk meg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hálót nem rögtön egyben tanítja, hanem rétegenként építi fel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1 rejtett réteg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tanítás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Újabb rejtett réteg hozzáadása  tanítás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12" descr="szte_cimer.tif">
            <a:extLst>
              <a:ext uri="{FF2B5EF4-FFF2-40B4-BE49-F238E27FC236}">
                <a16:creationId xmlns:a16="http://schemas.microsoft.com/office/drawing/2014/main" id="{4CE56FB5-FD82-4F47-11BA-D22682986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ím 8">
            <a:extLst>
              <a:ext uri="{FF2B5EF4-FFF2-40B4-BE49-F238E27FC236}">
                <a16:creationId xmlns:a16="http://schemas.microsoft.com/office/drawing/2014/main" id="{90779821-4372-FE40-60F6-BE5EEC30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23336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Deep Belief Network (DBN)</a:t>
            </a:r>
          </a:p>
        </p:txBody>
      </p:sp>
      <p:sp>
        <p:nvSpPr>
          <p:cNvPr id="22533" name="Rectangle 7">
            <a:extLst>
              <a:ext uri="{FF2B5EF4-FFF2-40B4-BE49-F238E27FC236}">
                <a16:creationId xmlns:a16="http://schemas.microsoft.com/office/drawing/2014/main" id="{F7A7AA17-5507-AB6F-689E-8C56F2C29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2534" name="Rectangle 9">
            <a:extLst>
              <a:ext uri="{FF2B5EF4-FFF2-40B4-BE49-F238E27FC236}">
                <a16:creationId xmlns:a16="http://schemas.microsoft.com/office/drawing/2014/main" id="{A724DDAB-EF13-1F05-80A2-C3D652674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2535" name="Rectangle 11">
            <a:extLst>
              <a:ext uri="{FF2B5EF4-FFF2-40B4-BE49-F238E27FC236}">
                <a16:creationId xmlns:a16="http://schemas.microsoft.com/office/drawing/2014/main" id="{E7DEEF36-C813-EBFB-3C16-E853273B0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2536" name="Rectangle 12">
            <a:extLst>
              <a:ext uri="{FF2B5EF4-FFF2-40B4-BE49-F238E27FC236}">
                <a16:creationId xmlns:a16="http://schemas.microsoft.com/office/drawing/2014/main" id="{9E8D6903-EA33-42F9-9CC2-1BCEFFD40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2537" name="Rectangle 14">
            <a:extLst>
              <a:ext uri="{FF2B5EF4-FFF2-40B4-BE49-F238E27FC236}">
                <a16:creationId xmlns:a16="http://schemas.microsoft.com/office/drawing/2014/main" id="{DC0B415C-7806-36CD-A810-8B776E147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22538" name="Picture 2">
            <a:extLst>
              <a:ext uri="{FF2B5EF4-FFF2-40B4-BE49-F238E27FC236}">
                <a16:creationId xmlns:a16="http://schemas.microsoft.com/office/drawing/2014/main" id="{BFF3836B-F513-5FA9-0B5D-807A84FFC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92488"/>
            <a:ext cx="61214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alagnyíl jobbra 11">
            <a:extLst>
              <a:ext uri="{FF2B5EF4-FFF2-40B4-BE49-F238E27FC236}">
                <a16:creationId xmlns:a16="http://schemas.microsoft.com/office/drawing/2014/main" id="{975CF8A9-5AB6-EF04-05CA-4DC495964A16}"/>
              </a:ext>
            </a:extLst>
          </p:cNvPr>
          <p:cNvSpPr/>
          <p:nvPr/>
        </p:nvSpPr>
        <p:spPr>
          <a:xfrm flipV="1">
            <a:off x="539750" y="2852738"/>
            <a:ext cx="215900" cy="742950"/>
          </a:xfrm>
          <a:prstGeom prst="curvedRightArrow">
            <a:avLst>
              <a:gd name="adj1" fmla="val 25000"/>
              <a:gd name="adj2" fmla="val 50000"/>
              <a:gd name="adj3" fmla="val 23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1">
            <a:extLst>
              <a:ext uri="{FF2B5EF4-FFF2-40B4-BE49-F238E27FC236}">
                <a16:creationId xmlns:a16="http://schemas.microsoft.com/office/drawing/2014/main" id="{4589DBF5-2B30-6190-B2EF-44FC931F9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DBN előtanítás után az RBM neuronjait hagyományos neuronokká konvertáljuk (nyilván a súlyok megtartásával)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tetejére rárakunk egy softmax réteget annyi neuronnal, ahány osztálycímkénk lesz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És innentől elindíthatjuk a hagyományos, felügyelt backpropagation tanítást a címkézett példáinkat használva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Az előtanítás szerepe tehát lényegében 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súlyok inicializálása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random incializálásnál 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jobb eredményeket kapunk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előtanítással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(ld. korábbi példafeladat)</a:t>
            </a:r>
          </a:p>
          <a:p>
            <a:pPr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12" descr="szte_cimer.tif">
            <a:extLst>
              <a:ext uri="{FF2B5EF4-FFF2-40B4-BE49-F238E27FC236}">
                <a16:creationId xmlns:a16="http://schemas.microsoft.com/office/drawing/2014/main" id="{30F8C120-F3E3-3814-A054-618C711A0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ím 8">
            <a:extLst>
              <a:ext uri="{FF2B5EF4-FFF2-40B4-BE49-F238E27FC236}">
                <a16:creationId xmlns:a16="http://schemas.microsoft.com/office/drawing/2014/main" id="{A05B68F9-6E0D-B3D6-298A-D1E4B5DF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270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Konvertálás mély neuronhálóvá</a:t>
            </a:r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id="{0A957240-174E-EE3A-5F6F-D3BAE4F43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4582" name="Rectangle 9">
            <a:extLst>
              <a:ext uri="{FF2B5EF4-FFF2-40B4-BE49-F238E27FC236}">
                <a16:creationId xmlns:a16="http://schemas.microsoft.com/office/drawing/2014/main" id="{1E427968-3000-D6FD-6DA7-901DD5EDC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4583" name="Rectangle 11">
            <a:extLst>
              <a:ext uri="{FF2B5EF4-FFF2-40B4-BE49-F238E27FC236}">
                <a16:creationId xmlns:a16="http://schemas.microsoft.com/office/drawing/2014/main" id="{3B06F13F-C101-DCD1-8D10-05C5DDFA9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4584" name="Rectangle 12">
            <a:extLst>
              <a:ext uri="{FF2B5EF4-FFF2-40B4-BE49-F238E27FC236}">
                <a16:creationId xmlns:a16="http://schemas.microsoft.com/office/drawing/2014/main" id="{F423BFF8-47F6-240E-5410-F1F51E75F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4585" name="Rectangle 14">
            <a:extLst>
              <a:ext uri="{FF2B5EF4-FFF2-40B4-BE49-F238E27FC236}">
                <a16:creationId xmlns:a16="http://schemas.microsoft.com/office/drawing/2014/main" id="{3DB2FE8A-2EEF-CDC6-57A7-3307A7064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24586" name="Kép 7" descr="timiteredmeny.png">
            <a:extLst>
              <a:ext uri="{FF2B5EF4-FFF2-40B4-BE49-F238E27FC236}">
                <a16:creationId xmlns:a16="http://schemas.microsoft.com/office/drawing/2014/main" id="{DEB64397-C03B-331A-CE45-C5A4F611D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438650"/>
            <a:ext cx="424973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1">
            <a:extLst>
              <a:ext uri="{FF2B5EF4-FFF2-40B4-BE49-F238E27FC236}">
                <a16:creationId xmlns:a16="http://schemas.microsoft.com/office/drawing/2014/main" id="{B96FC1B7-F2D7-F692-9B06-882811214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Ez a módszer is a mély háló nehéz taníthatóságát igyekszik orvosolni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Alapötletét a DBN-tanításból veszi: a hálót nem rögtön egyben tanítja, hanem a rétegeket egyenként adja hozzá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De: felügyelt („diszkriminatív”) módon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tanít, backpropagationnal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12" descr="szte_cimer.tif">
            <a:extLst>
              <a:ext uri="{FF2B5EF4-FFF2-40B4-BE49-F238E27FC236}">
                <a16:creationId xmlns:a16="http://schemas.microsoft.com/office/drawing/2014/main" id="{8D2420E5-303B-5974-E1FA-F9E70B5F7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25413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ím 8">
            <a:extLst>
              <a:ext uri="{FF2B5EF4-FFF2-40B4-BE49-F238E27FC236}">
                <a16:creationId xmlns:a16="http://schemas.microsoft.com/office/drawing/2014/main" id="{6FE91732-D87D-2B67-C8B2-0CFC3CC3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4000" dirty="0">
                <a:solidFill>
                  <a:schemeClr val="bg1"/>
                </a:solidFill>
              </a:rPr>
              <a:t>Diszkriminatív előtanítás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995AAA11-E67B-6BDE-5ABD-28F497382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6630" name="Rectangle 9">
            <a:extLst>
              <a:ext uri="{FF2B5EF4-FFF2-40B4-BE49-F238E27FC236}">
                <a16:creationId xmlns:a16="http://schemas.microsoft.com/office/drawing/2014/main" id="{AD6B7A2A-8DA8-EA29-868B-8595062BB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6631" name="Rectangle 11">
            <a:extLst>
              <a:ext uri="{FF2B5EF4-FFF2-40B4-BE49-F238E27FC236}">
                <a16:creationId xmlns:a16="http://schemas.microsoft.com/office/drawing/2014/main" id="{E60162B7-21A2-B195-CEBB-A80493FA3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6632" name="Rectangle 12">
            <a:extLst>
              <a:ext uri="{FF2B5EF4-FFF2-40B4-BE49-F238E27FC236}">
                <a16:creationId xmlns:a16="http://schemas.microsoft.com/office/drawing/2014/main" id="{8D094289-BF52-0D74-103B-9FFA98C9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6633" name="Rectangle 14">
            <a:extLst>
              <a:ext uri="{FF2B5EF4-FFF2-40B4-BE49-F238E27FC236}">
                <a16:creationId xmlns:a16="http://schemas.microsoft.com/office/drawing/2014/main" id="{DEA68F66-A794-6E34-34E1-6FD290FD1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26634" name="Picture 9" descr="D:\Egyetem\publications\TSD2013\presentation\DPT.png">
            <a:extLst>
              <a:ext uri="{FF2B5EF4-FFF2-40B4-BE49-F238E27FC236}">
                <a16:creationId xmlns:a16="http://schemas.microsoft.com/office/drawing/2014/main" id="{E298FD06-46ED-FBD9-3EA0-B933E5257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000375"/>
            <a:ext cx="529431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1">
            <a:extLst>
              <a:ext uri="{FF2B5EF4-FFF2-40B4-BE49-F238E27FC236}">
                <a16:creationId xmlns:a16="http://schemas.microsoft.com/office/drawing/2014/main" id="{5972A6B3-82EB-5E00-5E01-EE0DC2B32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módszer előnye: nagyon egyszerű implementálni, nem kell új tanítóalgoritmus, csak a backpropagation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Hátrány: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megnövekedett tanítási idő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Bár a tapasztalatok szerint az egyes rétegek hozzáadása után nem kell teljes konvergenciáig tanítani, elég pár iteráció („előtanítás”)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Teljes tanítást csak az utolsó rejtett réteg hozzáadása után végzünk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tapasztalatok szerint az „előtanítás” hatására a súlyok jobb kezdőértéket vesznek fel, mint ha véletlenszerűen incializálnánk őket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Ezért az utolsó, „teljes” tanítási lépés kisebb eséllyel akad el lokális optimumban</a:t>
            </a:r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12" descr="szte_cimer.tif">
            <a:extLst>
              <a:ext uri="{FF2B5EF4-FFF2-40B4-BE49-F238E27FC236}">
                <a16:creationId xmlns:a16="http://schemas.microsoft.com/office/drawing/2014/main" id="{7665C0C7-A612-FBED-E0FF-CAC35321E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4763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Cím 8">
            <a:extLst>
              <a:ext uri="{FF2B5EF4-FFF2-40B4-BE49-F238E27FC236}">
                <a16:creationId xmlns:a16="http://schemas.microsoft.com/office/drawing/2014/main" id="{0791914E-6ABC-2E1F-6A73-EF233425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524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Diszkriminatív előtanítás (2)</a:t>
            </a: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FBB0D98D-F303-01C8-261B-461D96F01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8678" name="Rectangle 9">
            <a:extLst>
              <a:ext uri="{FF2B5EF4-FFF2-40B4-BE49-F238E27FC236}">
                <a16:creationId xmlns:a16="http://schemas.microsoft.com/office/drawing/2014/main" id="{7C4D014F-C083-10BC-447F-9A860AD66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8679" name="Rectangle 11">
            <a:extLst>
              <a:ext uri="{FF2B5EF4-FFF2-40B4-BE49-F238E27FC236}">
                <a16:creationId xmlns:a16="http://schemas.microsoft.com/office/drawing/2014/main" id="{D0D5086E-9841-1C40-2A08-078C56850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8680" name="Rectangle 12">
            <a:extLst>
              <a:ext uri="{FF2B5EF4-FFF2-40B4-BE49-F238E27FC236}">
                <a16:creationId xmlns:a16="http://schemas.microsoft.com/office/drawing/2014/main" id="{139DF4AF-069A-C025-3E4C-100EB245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8681" name="Rectangle 14">
            <a:extLst>
              <a:ext uri="{FF2B5EF4-FFF2-40B4-BE49-F238E27FC236}">
                <a16:creationId xmlns:a16="http://schemas.microsoft.com/office/drawing/2014/main" id="{0D8A3940-DF04-6F48-4D82-FE88C8158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1">
            <a:extLst>
              <a:ext uri="{FF2B5EF4-FFF2-40B4-BE49-F238E27FC236}">
                <a16:creationId xmlns:a16="http://schemas.microsoft.com/office/drawing/2014/main" id="{DC416341-3CC5-FACD-E631-E3AE1BAD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620838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módszer nem a tanításba nyúl bele, hanem lecseréli az aktivációs függvényt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alábbi ábra a 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rectifier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aktivációs függvényt mutatja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Képlete: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Összehasonlítva a 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aktivációs függvénnyel:</a:t>
            </a:r>
          </a:p>
          <a:p>
            <a:pPr eaLnBrk="1" hangingPunct="1"/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Pozitív inputra lineáris, negatívra fix 0</a:t>
            </a:r>
          </a:p>
          <a:p>
            <a:pPr lvl="1"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Megj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Az aktivációs függvénynek muszáj nemlineárisnak lenni!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Pozitív inputra a deriváltja mindig 1, sehol sem tűnik el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Negatív inputra a kimenet és a derivált is 0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12" descr="szte_cimer.tif">
            <a:extLst>
              <a:ext uri="{FF2B5EF4-FFF2-40B4-BE49-F238E27FC236}">
                <a16:creationId xmlns:a16="http://schemas.microsoft.com/office/drawing/2014/main" id="{4A90758D-182C-C8FD-F935-9A8F28A99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Cím 8">
            <a:extLst>
              <a:ext uri="{FF2B5EF4-FFF2-40B4-BE49-F238E27FC236}">
                <a16:creationId xmlns:a16="http://schemas.microsoft.com/office/drawing/2014/main" id="{5CD42E10-A31E-2C6F-7562-B8D95768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397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 dirty="0">
                <a:solidFill>
                  <a:schemeClr val="bg1"/>
                </a:solidFill>
              </a:rPr>
              <a:t>A </a:t>
            </a:r>
            <a:r>
              <a:rPr lang="hu-HU" altLang="hu-HU" sz="4000" dirty="0" err="1">
                <a:solidFill>
                  <a:schemeClr val="bg1"/>
                </a:solidFill>
              </a:rPr>
              <a:t>rectifier</a:t>
            </a:r>
            <a:r>
              <a:rPr lang="hu-HU" altLang="hu-HU" sz="4000" dirty="0">
                <a:solidFill>
                  <a:schemeClr val="bg1"/>
                </a:solidFill>
              </a:rPr>
              <a:t> aktivációs függvény</a:t>
            </a: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E715975A-BF11-21F2-4E2C-623BD34F4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0726" name="Rectangle 9">
            <a:extLst>
              <a:ext uri="{FF2B5EF4-FFF2-40B4-BE49-F238E27FC236}">
                <a16:creationId xmlns:a16="http://schemas.microsoft.com/office/drawing/2014/main" id="{3CACFD81-63FD-7B56-9E0E-BCDEA46E8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0727" name="Rectangle 11">
            <a:extLst>
              <a:ext uri="{FF2B5EF4-FFF2-40B4-BE49-F238E27FC236}">
                <a16:creationId xmlns:a16="http://schemas.microsoft.com/office/drawing/2014/main" id="{A9970BB1-0617-553D-D109-25724501D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0728" name="Rectangle 12">
            <a:extLst>
              <a:ext uri="{FF2B5EF4-FFF2-40B4-BE49-F238E27FC236}">
                <a16:creationId xmlns:a16="http://schemas.microsoft.com/office/drawing/2014/main" id="{59AAD1C9-ECE8-7B21-7478-7DB3CAEEC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0729" name="Rectangle 14">
            <a:extLst>
              <a:ext uri="{FF2B5EF4-FFF2-40B4-BE49-F238E27FC236}">
                <a16:creationId xmlns:a16="http://schemas.microsoft.com/office/drawing/2014/main" id="{FCA6A354-842F-7B83-C821-61C78F293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30730" name="Picture 2">
            <a:extLst>
              <a:ext uri="{FF2B5EF4-FFF2-40B4-BE49-F238E27FC236}">
                <a16:creationId xmlns:a16="http://schemas.microsoft.com/office/drawing/2014/main" id="{C3B94848-027D-805E-DFC9-B3349C7C1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28797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3">
            <a:extLst>
              <a:ext uri="{FF2B5EF4-FFF2-40B4-BE49-F238E27FC236}">
                <a16:creationId xmlns:a16="http://schemas.microsoft.com/office/drawing/2014/main" id="{661108F8-1023-4BC6-084C-69C4F6A2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852738"/>
            <a:ext cx="164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1">
            <a:extLst>
              <a:ext uri="{FF2B5EF4-FFF2-40B4-BE49-F238E27FC236}">
                <a16:creationId xmlns:a16="http://schemas.microsoft.com/office/drawing/2014/main" id="{BF3A6BBB-52C2-C750-2B69-D1158A1B4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Előnye: pozitív inputra sosem 0 a derivált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Hátrányok: 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Negatív inputra viszont mindig 0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A gyakorlatban úgy tűnik, hogy ez nem okoz nagy problémát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Nem szimmetrikus (csak nemnegatív outputot ad)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A gyakorlatban ez se nagy probléma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Nem korlátos a kimenete, azaz végtelen nagy kimenetet is adhat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Vannak trükkök ennek a kezelésére, például a súlyok nagyságának időnkénti normalizálása</a:t>
            </a: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12" descr="szte_cimer.tif">
            <a:extLst>
              <a:ext uri="{FF2B5EF4-FFF2-40B4-BE49-F238E27FC236}">
                <a16:creationId xmlns:a16="http://schemas.microsoft.com/office/drawing/2014/main" id="{7D26D3A8-E57C-9764-C030-24675D9AC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7">
            <a:extLst>
              <a:ext uri="{FF2B5EF4-FFF2-40B4-BE49-F238E27FC236}">
                <a16:creationId xmlns:a16="http://schemas.microsoft.com/office/drawing/2014/main" id="{4C7D0906-A439-F3E7-5E98-F1A1A0B89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1750" name="Rectangle 9">
            <a:extLst>
              <a:ext uri="{FF2B5EF4-FFF2-40B4-BE49-F238E27FC236}">
                <a16:creationId xmlns:a16="http://schemas.microsoft.com/office/drawing/2014/main" id="{EFE3BCDB-A974-787E-FB51-CF7F091AE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1751" name="Rectangle 11">
            <a:extLst>
              <a:ext uri="{FF2B5EF4-FFF2-40B4-BE49-F238E27FC236}">
                <a16:creationId xmlns:a16="http://schemas.microsoft.com/office/drawing/2014/main" id="{2C9695DA-12C2-8926-94EB-520DE8B2A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1752" name="Rectangle 12">
            <a:extLst>
              <a:ext uri="{FF2B5EF4-FFF2-40B4-BE49-F238E27FC236}">
                <a16:creationId xmlns:a16="http://schemas.microsoft.com/office/drawing/2014/main" id="{C680E1C7-0157-919A-E77B-8FA5ABA8F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1753" name="Rectangle 14">
            <a:extLst>
              <a:ext uri="{FF2B5EF4-FFF2-40B4-BE49-F238E27FC236}">
                <a16:creationId xmlns:a16="http://schemas.microsoft.com/office/drawing/2014/main" id="{FAF95B44-C9DB-3EE0-B33B-6B90C3F54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" name="Cím 8">
            <a:extLst>
              <a:ext uri="{FF2B5EF4-FFF2-40B4-BE49-F238E27FC236}">
                <a16:creationId xmlns:a16="http://schemas.microsoft.com/office/drawing/2014/main" id="{F20AA354-0D7C-1163-3D2E-A0C1385E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397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 dirty="0">
                <a:solidFill>
                  <a:schemeClr val="bg1"/>
                </a:solidFill>
              </a:rPr>
              <a:t>A </a:t>
            </a:r>
            <a:r>
              <a:rPr lang="hu-HU" altLang="hu-HU" sz="4000" dirty="0" err="1">
                <a:solidFill>
                  <a:schemeClr val="bg1"/>
                </a:solidFill>
              </a:rPr>
              <a:t>rectifier</a:t>
            </a:r>
            <a:r>
              <a:rPr lang="hu-HU" altLang="hu-HU" sz="4000" dirty="0">
                <a:solidFill>
                  <a:schemeClr val="bg1"/>
                </a:solidFill>
              </a:rPr>
              <a:t> aktivációs függvény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1">
            <a:extLst>
              <a:ext uri="{FF2B5EF4-FFF2-40B4-BE49-F238E27FC236}">
                <a16:creationId xmlns:a16="http://schemas.microsoft.com/office/drawing/2014/main" id="{2E25ABEE-CDEC-C481-3ECA-4A192CD2F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Kísérleti összehasonlítás beszédfelismerési adatokon  a 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dev-test halmazokon</a:t>
            </a:r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600">
                <a:latin typeface="Times New Roman" panose="02020603050405020304" pitchFamily="18" charset="0"/>
                <a:cs typeface="Times New Roman" panose="02020603050405020304" pitchFamily="18" charset="0"/>
              </a:rPr>
              <a:t>DBN: DBN-előtanítás, DPT: diszkriminatív előtanítás, RECT: rectifier háló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Picture 12" descr="szte_cimer.tif">
            <a:extLst>
              <a:ext uri="{FF2B5EF4-FFF2-40B4-BE49-F238E27FC236}">
                <a16:creationId xmlns:a16="http://schemas.microsoft.com/office/drawing/2014/main" id="{C1AB8899-3E80-B437-D060-E4F4C1583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Cím 8">
            <a:extLst>
              <a:ext uri="{FF2B5EF4-FFF2-40B4-BE49-F238E27FC236}">
                <a16:creationId xmlns:a16="http://schemas.microsoft.com/office/drawing/2014/main" id="{A95E03E2-C6D9-66CF-95BA-2CDE473D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19075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A három módszer összehasonlítása</a:t>
            </a:r>
          </a:p>
        </p:txBody>
      </p:sp>
      <p:sp>
        <p:nvSpPr>
          <p:cNvPr id="32773" name="Rectangle 7">
            <a:extLst>
              <a:ext uri="{FF2B5EF4-FFF2-40B4-BE49-F238E27FC236}">
                <a16:creationId xmlns:a16="http://schemas.microsoft.com/office/drawing/2014/main" id="{4B470177-1CC2-2806-9D03-9786F5A01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2774" name="Rectangle 9">
            <a:extLst>
              <a:ext uri="{FF2B5EF4-FFF2-40B4-BE49-F238E27FC236}">
                <a16:creationId xmlns:a16="http://schemas.microsoft.com/office/drawing/2014/main" id="{E4E087CC-54DF-7057-9152-3762AAC0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2775" name="Rectangle 11">
            <a:extLst>
              <a:ext uri="{FF2B5EF4-FFF2-40B4-BE49-F238E27FC236}">
                <a16:creationId xmlns:a16="http://schemas.microsoft.com/office/drawing/2014/main" id="{754EF036-E41E-9583-67FC-8DD563AC7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2776" name="Rectangle 12">
            <a:extLst>
              <a:ext uri="{FF2B5EF4-FFF2-40B4-BE49-F238E27FC236}">
                <a16:creationId xmlns:a16="http://schemas.microsoft.com/office/drawing/2014/main" id="{61BD7BC2-5E39-8C3F-C4CC-D8340D613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2777" name="Rectangle 14">
            <a:extLst>
              <a:ext uri="{FF2B5EF4-FFF2-40B4-BE49-F238E27FC236}">
                <a16:creationId xmlns:a16="http://schemas.microsoft.com/office/drawing/2014/main" id="{3799F19C-9DE8-09F5-8C2A-DA0382397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32778" name="Picture 2" descr="D:\Egyetem\publication\TSD2013\presentation\HiradoResults.png">
            <a:extLst>
              <a:ext uri="{FF2B5EF4-FFF2-40B4-BE49-F238E27FC236}">
                <a16:creationId xmlns:a16="http://schemas.microsoft.com/office/drawing/2014/main" id="{56CDD075-BC69-F084-0676-619D68CC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857500"/>
            <a:ext cx="58705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1">
            <a:extLst>
              <a:ext uri="{FF2B5EF4-FFF2-40B4-BE49-F238E27FC236}">
                <a16:creationId xmlns:a16="http://schemas.microsoft.com/office/drawing/2014/main" id="{1AD196C1-81D9-6825-FDAA-C9E5098D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háromféle tanítási módszer futásideje a korábbi feladatra 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(öt rejtett réteg esetén):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Míg a három módszerrel kapott eredmények elég hasonlóak voltak, 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rectifier háló tanítása sokkal kisebb időigényű, mivel nem kell előtanítani</a:t>
            </a: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„rectified linear” (ReLU) neuronokra épülő háló jelenleg a de facto standard a mély tanulásban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5" name="Picture 12" descr="szte_cimer.tif">
            <a:extLst>
              <a:ext uri="{FF2B5EF4-FFF2-40B4-BE49-F238E27FC236}">
                <a16:creationId xmlns:a16="http://schemas.microsoft.com/office/drawing/2014/main" id="{62BD200B-D402-FBF1-BAF1-A7529ACF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Cím 8">
            <a:extLst>
              <a:ext uri="{FF2B5EF4-FFF2-40B4-BE49-F238E27FC236}">
                <a16:creationId xmlns:a16="http://schemas.microsoft.com/office/drawing/2014/main" id="{32B1F8E4-A071-0132-905E-ABA379F5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00025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A tanítási idők összehasonlítása</a:t>
            </a:r>
          </a:p>
        </p:txBody>
      </p:sp>
      <p:sp>
        <p:nvSpPr>
          <p:cNvPr id="33797" name="Rectangle 7">
            <a:extLst>
              <a:ext uri="{FF2B5EF4-FFF2-40B4-BE49-F238E27FC236}">
                <a16:creationId xmlns:a16="http://schemas.microsoft.com/office/drawing/2014/main" id="{FA3AF285-25C0-3CD7-81B4-7A370D1C8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3798" name="Rectangle 9">
            <a:extLst>
              <a:ext uri="{FF2B5EF4-FFF2-40B4-BE49-F238E27FC236}">
                <a16:creationId xmlns:a16="http://schemas.microsoft.com/office/drawing/2014/main" id="{7A006BED-FE09-A95F-C81F-A7198705D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3799" name="Rectangle 11">
            <a:extLst>
              <a:ext uri="{FF2B5EF4-FFF2-40B4-BE49-F238E27FC236}">
                <a16:creationId xmlns:a16="http://schemas.microsoft.com/office/drawing/2014/main" id="{0A1E8833-DE0F-9576-DE7F-4605F67BE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3800" name="Rectangle 12">
            <a:extLst>
              <a:ext uri="{FF2B5EF4-FFF2-40B4-BE49-F238E27FC236}">
                <a16:creationId xmlns:a16="http://schemas.microsoft.com/office/drawing/2014/main" id="{F5048DF9-42D7-A7FC-B2D0-0E9A717C2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3801" name="Rectangle 14">
            <a:extLst>
              <a:ext uri="{FF2B5EF4-FFF2-40B4-BE49-F238E27FC236}">
                <a16:creationId xmlns:a16="http://schemas.microsoft.com/office/drawing/2014/main" id="{238EB0A0-A5F6-FCAF-5D98-862AC4533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33802" name="Kép 1">
            <a:extLst>
              <a:ext uri="{FF2B5EF4-FFF2-40B4-BE49-F238E27FC236}">
                <a16:creationId xmlns:a16="http://schemas.microsoft.com/office/drawing/2014/main" id="{59F51F92-B10E-3C7E-CDA1-CC288B228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720975"/>
            <a:ext cx="65055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1">
            <a:extLst>
              <a:ext uri="{FF2B5EF4-FFF2-40B4-BE49-F238E27FC236}">
                <a16:creationId xmlns:a16="http://schemas.microsoft.com/office/drawing/2014/main" id="{44A4EC62-B87E-BED0-E201-76BE4AA3B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Vannak javaslatok még újabb aktivációs függvényekre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Ezek a korábban említett hátrányokat próbálják korrigálni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Lásd még: https://en.wikipedia.org/wiki/Activation_function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Példák: ELU, SELU, Softplus…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Ezekkel néha kicsit jobb eredmények jönnek ki, mint a rectifier függvénnyel, de általános áttörést egyik sem hozott eddig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9" name="Picture 12" descr="szte_cimer.tif">
            <a:extLst>
              <a:ext uri="{FF2B5EF4-FFF2-40B4-BE49-F238E27FC236}">
                <a16:creationId xmlns:a16="http://schemas.microsoft.com/office/drawing/2014/main" id="{BF57A15B-289A-479C-5ED9-F8F8AF249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Cím 8">
            <a:extLst>
              <a:ext uri="{FF2B5EF4-FFF2-40B4-BE49-F238E27FC236}">
                <a16:creationId xmlns:a16="http://schemas.microsoft.com/office/drawing/2014/main" id="{E59FE2E7-39F8-D4F6-1093-2AE60C22C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016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Még újabb aktivációs függvények</a:t>
            </a:r>
          </a:p>
        </p:txBody>
      </p:sp>
      <p:sp>
        <p:nvSpPr>
          <p:cNvPr id="34821" name="Rectangle 7">
            <a:extLst>
              <a:ext uri="{FF2B5EF4-FFF2-40B4-BE49-F238E27FC236}">
                <a16:creationId xmlns:a16="http://schemas.microsoft.com/office/drawing/2014/main" id="{11915463-1130-7477-8A6D-FDB9092B1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4822" name="Rectangle 9">
            <a:extLst>
              <a:ext uri="{FF2B5EF4-FFF2-40B4-BE49-F238E27FC236}">
                <a16:creationId xmlns:a16="http://schemas.microsoft.com/office/drawing/2014/main" id="{F716024C-A8C6-FFCD-0BEF-FF05489C8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4823" name="Rectangle 11">
            <a:extLst>
              <a:ext uri="{FF2B5EF4-FFF2-40B4-BE49-F238E27FC236}">
                <a16:creationId xmlns:a16="http://schemas.microsoft.com/office/drawing/2014/main" id="{BE5691E4-0DFF-3940-8C55-48434995D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4824" name="Rectangle 12">
            <a:extLst>
              <a:ext uri="{FF2B5EF4-FFF2-40B4-BE49-F238E27FC236}">
                <a16:creationId xmlns:a16="http://schemas.microsoft.com/office/drawing/2014/main" id="{F6D7AB69-C5B1-CED2-96B3-86004BB6C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34825" name="Rectangle 14">
            <a:extLst>
              <a:ext uri="{FF2B5EF4-FFF2-40B4-BE49-F238E27FC236}">
                <a16:creationId xmlns:a16="http://schemas.microsoft.com/office/drawing/2014/main" id="{CCA721EC-C1AF-D62D-9A6F-61D01F53D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34826" name="Picture 2">
            <a:extLst>
              <a:ext uri="{FF2B5EF4-FFF2-40B4-BE49-F238E27FC236}">
                <a16:creationId xmlns:a16="http://schemas.microsoft.com/office/drawing/2014/main" id="{623C220A-690D-E2F6-1C7A-43E148FE5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32200"/>
            <a:ext cx="6153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3">
            <a:extLst>
              <a:ext uri="{FF2B5EF4-FFF2-40B4-BE49-F238E27FC236}">
                <a16:creationId xmlns:a16="http://schemas.microsoft.com/office/drawing/2014/main" id="{E1FF0218-8F3F-1897-7136-E0FCBEACC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652963"/>
            <a:ext cx="6953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1">
            <a:extLst>
              <a:ext uri="{FF2B5EF4-FFF2-40B4-BE49-F238E27FC236}">
                <a16:creationId xmlns:a16="http://schemas.microsoft.com/office/drawing/2014/main" id="{5ABB2726-D80E-F539-648B-41889A878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Miben különbözik a hagyományos és a mély neuronháló?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Strukturálisan annyi a különbség, hogy jóval több rejtett réteg van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(1-2 helyett 5-10, de újabban akár 100-150 is)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Egyszerűnek hangzik - miért csak most??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mély hálók tanításához új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algoritmusok kellettek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Legelső ilyen: DBN-előtanítás, 2006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mély háló előnyei igazából csak sok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tanító adat esetén mutatkoznak meg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Ez se volt meg a 80-as években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mély háló tanítása számításigényes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Erre megoldás a GPU használata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mély hálók jelenlegi sikeréhez az új algoritmusok, a sok tanító adat és a számítási kapacitás szerencsés együttállása kellett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12" descr="szte_cimer.tif">
            <a:extLst>
              <a:ext uri="{FF2B5EF4-FFF2-40B4-BE49-F238E27FC236}">
                <a16:creationId xmlns:a16="http://schemas.microsoft.com/office/drawing/2014/main" id="{5691E1A2-DE89-B982-88B5-C294FF18A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3350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ím 8">
            <a:extLst>
              <a:ext uri="{FF2B5EF4-FFF2-40B4-BE49-F238E27FC236}">
                <a16:creationId xmlns:a16="http://schemas.microsoft.com/office/drawing/2014/main" id="{1E097597-8344-D523-5B61-7B97395D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38125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Hagyományos és mély neuronhálók</a:t>
            </a:r>
          </a:p>
        </p:txBody>
      </p:sp>
      <p:sp>
        <p:nvSpPr>
          <p:cNvPr id="10245" name="Rectangle 7">
            <a:extLst>
              <a:ext uri="{FF2B5EF4-FFF2-40B4-BE49-F238E27FC236}">
                <a16:creationId xmlns:a16="http://schemas.microsoft.com/office/drawing/2014/main" id="{9089AEB7-89E6-5257-BAE2-3463DB767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0246" name="Rectangle 9">
            <a:extLst>
              <a:ext uri="{FF2B5EF4-FFF2-40B4-BE49-F238E27FC236}">
                <a16:creationId xmlns:a16="http://schemas.microsoft.com/office/drawing/2014/main" id="{9DC5119D-A907-E6B8-BDF6-C1B97DFA8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0247" name="Rectangle 11">
            <a:extLst>
              <a:ext uri="{FF2B5EF4-FFF2-40B4-BE49-F238E27FC236}">
                <a16:creationId xmlns:a16="http://schemas.microsoft.com/office/drawing/2014/main" id="{C4EB4C8E-7E41-382B-43CA-2C92FB119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0248" name="Rectangle 12">
            <a:extLst>
              <a:ext uri="{FF2B5EF4-FFF2-40B4-BE49-F238E27FC236}">
                <a16:creationId xmlns:a16="http://schemas.microsoft.com/office/drawing/2014/main" id="{ED9FFB58-1CF9-5E44-17DA-C68D6BB13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0249" name="Rectangle 14">
            <a:extLst>
              <a:ext uri="{FF2B5EF4-FFF2-40B4-BE49-F238E27FC236}">
                <a16:creationId xmlns:a16="http://schemas.microsoft.com/office/drawing/2014/main" id="{7489E575-3F22-E1CC-295E-2C32174DD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10250" name="Picture 4">
            <a:extLst>
              <a:ext uri="{FF2B5EF4-FFF2-40B4-BE49-F238E27FC236}">
                <a16:creationId xmlns:a16="http://schemas.microsoft.com/office/drawing/2014/main" id="{30B345DA-7126-F567-F6A7-F160FEDF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08275"/>
            <a:ext cx="14414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">
            <a:extLst>
              <a:ext uri="{FF2B5EF4-FFF2-40B4-BE49-F238E27FC236}">
                <a16:creationId xmlns:a16="http://schemas.microsoft.com/office/drawing/2014/main" id="{8D031A55-7446-5329-06FC-1E3616C7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92600"/>
            <a:ext cx="280828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>
            <a:extLst>
              <a:ext uri="{FF2B5EF4-FFF2-40B4-BE49-F238E27FC236}">
                <a16:creationId xmlns:a16="http://schemas.microsoft.com/office/drawing/2014/main" id="{F093017B-59C5-4ADB-EF93-BC7B8D5FF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412875"/>
            <a:ext cx="7345362" cy="1439863"/>
          </a:xfrm>
        </p:spPr>
        <p:txBody>
          <a:bodyPr/>
          <a:lstStyle/>
          <a:p>
            <a:r>
              <a:rPr lang="hu-HU" altLang="hu-HU">
                <a:solidFill>
                  <a:schemeClr val="bg1"/>
                </a:solidFill>
              </a:rPr>
              <a:t>KÖSZÖNÖM A FIGYELMET!</a:t>
            </a:r>
          </a:p>
        </p:txBody>
      </p:sp>
      <p:sp>
        <p:nvSpPr>
          <p:cNvPr id="36867" name="Szövegdoboz 6">
            <a:extLst>
              <a:ext uri="{FF2B5EF4-FFF2-40B4-BE49-F238E27FC236}">
                <a16:creationId xmlns:a16="http://schemas.microsoft.com/office/drawing/2014/main" id="{2DAEB037-7AB5-3689-C4AA-34F0463B1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13325"/>
            <a:ext cx="4633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/>
              <a:t>A tananyag az EFOP-3.5.1-16-2017-00004 </a:t>
            </a:r>
          </a:p>
          <a:p>
            <a:r>
              <a:rPr lang="hu-HU" altLang="hu-HU"/>
              <a:t>pályázat támogatásával készült.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1">
            <a:extLst>
              <a:ext uri="{FF2B5EF4-FFF2-40B4-BE49-F238E27FC236}">
                <a16:creationId xmlns:a16="http://schemas.microsoft.com/office/drawing/2014/main" id="{07E24260-F031-3EC7-D603-267EE443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Korábban láttunk egy elvi bizonyítást arra, hogy két rejtett réteggel minden feladat megoldható</a:t>
            </a:r>
          </a:p>
          <a:p>
            <a:pPr lvl="1" eaLnBrk="1" hangingPunct="1"/>
            <a:r>
              <a:rPr lang="hu-HU" altLang="hu-HU" sz="1800">
                <a:latin typeface="Times New Roman" panose="02020603050405020304" pitchFamily="18" charset="0"/>
                <a:cs typeface="Times New Roman" panose="02020603050405020304" pitchFamily="18" charset="0"/>
              </a:rPr>
              <a:t>Azonban ez csak akkor igaz, ha végtelen nagy neuronhálónk, végtelen sok tanító adatunk és globális optimumot adó tanító algoritmusunk van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Adott véges neuronszám mellett hatékonyabb, ha a neuronokat 1-2 „széles” réteg helyett sok több „keskenyebb” rétegbe rendezzük</a:t>
            </a:r>
          </a:p>
          <a:p>
            <a:pPr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Így a háló hierarchikusan tudja feldolgozni az adatokat</a:t>
            </a:r>
          </a:p>
          <a:p>
            <a:pPr lvl="1" eaLnBrk="1" hangingPunct="1"/>
            <a:r>
              <a:rPr lang="hu-HU" altLang="hu-HU" sz="1800">
                <a:latin typeface="Times New Roman" panose="02020603050405020304" pitchFamily="18" charset="0"/>
                <a:cs typeface="Times New Roman" panose="02020603050405020304" pitchFamily="18" charset="0"/>
              </a:rPr>
              <a:t>Képi alakfelismerési feladatokon jól látszik, hogy a </a:t>
            </a:r>
            <a:br>
              <a:rPr lang="hu-HU" altLang="hu-H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>
                <a:latin typeface="Times New Roman" panose="02020603050405020304" pitchFamily="18" charset="0"/>
                <a:cs typeface="Times New Roman" panose="02020603050405020304" pitchFamily="18" charset="0"/>
              </a:rPr>
              <a:t>magasabb rétegek egyre komplexebb, egyre absztraktabb </a:t>
            </a:r>
            <a:br>
              <a:rPr lang="hu-HU" altLang="hu-H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>
                <a:latin typeface="Times New Roman" panose="02020603050405020304" pitchFamily="18" charset="0"/>
                <a:cs typeface="Times New Roman" panose="02020603050405020304" pitchFamily="18" charset="0"/>
              </a:rPr>
              <a:t>fogalmakat tanulnak meg</a:t>
            </a:r>
          </a:p>
          <a:p>
            <a:pPr lvl="2" eaLnBrk="1" hangingPunct="1"/>
            <a:r>
              <a:rPr lang="hu-HU" altLang="hu-HU" sz="1500">
                <a:latin typeface="Times New Roman" panose="02020603050405020304" pitchFamily="18" charset="0"/>
                <a:cs typeface="Times New Roman" panose="02020603050405020304" pitchFamily="18" charset="0"/>
              </a:rPr>
              <a:t>Pont</a:t>
            </a:r>
            <a:r>
              <a:rPr lang="en-US" altLang="hu-HU" sz="15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altLang="hu-HU" sz="1500">
                <a:latin typeface="Times New Roman" panose="02020603050405020304" pitchFamily="18" charset="0"/>
                <a:cs typeface="Times New Roman" panose="02020603050405020304" pitchFamily="18" charset="0"/>
              </a:rPr>
              <a:t> él, </a:t>
            </a:r>
            <a:r>
              <a:rPr lang="en-US" altLang="hu-HU" sz="15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szem, orr arc…</a:t>
            </a:r>
            <a:endParaRPr lang="hu-HU" altLang="hu-HU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12" descr="szte_cimer.tif">
            <a:extLst>
              <a:ext uri="{FF2B5EF4-FFF2-40B4-BE49-F238E27FC236}">
                <a16:creationId xmlns:a16="http://schemas.microsoft.com/office/drawing/2014/main" id="{C0C39100-D97C-92D2-8EC7-5E2BA36AA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ím 8">
            <a:extLst>
              <a:ext uri="{FF2B5EF4-FFF2-40B4-BE49-F238E27FC236}">
                <a16:creationId xmlns:a16="http://schemas.microsoft.com/office/drawing/2014/main" id="{53DA6087-E3F3-019C-38AD-81E57657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236538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>
                <a:solidFill>
                  <a:schemeClr val="bg1"/>
                </a:solidFill>
              </a:rPr>
              <a:t>Miért hatékonyabb a mély </a:t>
            </a:r>
            <a:r>
              <a:rPr lang="en-US" altLang="hu-HU" sz="3600">
                <a:solidFill>
                  <a:schemeClr val="bg1"/>
                </a:solidFill>
              </a:rPr>
              <a:t>neuronh</a:t>
            </a:r>
            <a:r>
              <a:rPr lang="hu-HU" altLang="hu-HU" sz="3600">
                <a:solidFill>
                  <a:schemeClr val="bg1"/>
                </a:solidFill>
              </a:rPr>
              <a:t>áló?</a:t>
            </a:r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FF52E60A-0E53-B9DF-5D3E-0E5E8F099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1270" name="Rectangle 9">
            <a:extLst>
              <a:ext uri="{FF2B5EF4-FFF2-40B4-BE49-F238E27FC236}">
                <a16:creationId xmlns:a16="http://schemas.microsoft.com/office/drawing/2014/main" id="{F836DF18-D4A3-81D9-8FF3-F4F7FCBFC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1271" name="Rectangle 11">
            <a:extLst>
              <a:ext uri="{FF2B5EF4-FFF2-40B4-BE49-F238E27FC236}">
                <a16:creationId xmlns:a16="http://schemas.microsoft.com/office/drawing/2014/main" id="{F574DEC8-8B22-8436-59FC-C251126F5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1272" name="Rectangle 12">
            <a:extLst>
              <a:ext uri="{FF2B5EF4-FFF2-40B4-BE49-F238E27FC236}">
                <a16:creationId xmlns:a16="http://schemas.microsoft.com/office/drawing/2014/main" id="{C168DD76-F81E-AAF7-F820-CB16EE0F3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1273" name="Rectangle 14">
            <a:extLst>
              <a:ext uri="{FF2B5EF4-FFF2-40B4-BE49-F238E27FC236}">
                <a16:creationId xmlns:a16="http://schemas.microsoft.com/office/drawing/2014/main" id="{BAE9B921-1526-3667-FD14-766012C4E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11274" name="Picture 2">
            <a:extLst>
              <a:ext uri="{FF2B5EF4-FFF2-40B4-BE49-F238E27FC236}">
                <a16:creationId xmlns:a16="http://schemas.microsoft.com/office/drawing/2014/main" id="{9C3FA38B-DEFA-FC94-0039-0256A991F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716338"/>
            <a:ext cx="16573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3">
            <a:extLst>
              <a:ext uri="{FF2B5EF4-FFF2-40B4-BE49-F238E27FC236}">
                <a16:creationId xmlns:a16="http://schemas.microsoft.com/office/drawing/2014/main" id="{9EFF8195-F42A-38B5-D8C1-89871033C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60800"/>
            <a:ext cx="2247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4">
            <a:extLst>
              <a:ext uri="{FF2B5EF4-FFF2-40B4-BE49-F238E27FC236}">
                <a16:creationId xmlns:a16="http://schemas.microsoft.com/office/drawing/2014/main" id="{798F8BF3-5FB3-E962-17FC-55C1CCDCC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21163"/>
            <a:ext cx="4000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5">
            <a:extLst>
              <a:ext uri="{FF2B5EF4-FFF2-40B4-BE49-F238E27FC236}">
                <a16:creationId xmlns:a16="http://schemas.microsoft.com/office/drawing/2014/main" id="{A4444AAE-BF85-B0F6-BB19-CE8086CCE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292600"/>
            <a:ext cx="3238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1">
            <a:extLst>
              <a:ext uri="{FF2B5EF4-FFF2-40B4-BE49-F238E27FC236}">
                <a16:creationId xmlns:a16="http://schemas.microsoft.com/office/drawing/2014/main" id="{CC714FDC-636D-F86D-D82C-5BFDABFBD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424862" cy="4479925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mély hálók tanítása sajnos nehezebb, mint a hagyományos hálóé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Ennek fő oka a backpropagation algoritmus működési elve, illetve a sigmoid </a:t>
            </a:r>
            <a:r>
              <a:rPr lang="en-US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aktiv</a:t>
            </a: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függvény alakja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backpropagation algoritmus a kimeneti rétegtől terjeszti vissza a hibát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Minél több réteget megyünk visszafele, annál nagyobb az esélye, hogy a gradiens „eltűnik”,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Ez az ún „vanishing gradient” effektus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gyakorlatban ez azt eredményezi, hogy a mély háló egyre mélyebben levő rétegei egyre kevésbé tanulnak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Azaz hiába adunk újabb rétegeket a hálóhoz, az eredmények nem javulnak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(sőt esetleg romlanak is)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12" descr="szte_cimer.tif">
            <a:extLst>
              <a:ext uri="{FF2B5EF4-FFF2-40B4-BE49-F238E27FC236}">
                <a16:creationId xmlns:a16="http://schemas.microsoft.com/office/drawing/2014/main" id="{7C500F5E-F443-A420-7E6E-41D3308A6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3350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ím 8">
            <a:extLst>
              <a:ext uri="{FF2B5EF4-FFF2-40B4-BE49-F238E27FC236}">
                <a16:creationId xmlns:a16="http://schemas.microsoft.com/office/drawing/2014/main" id="{4CD86C55-0179-2643-46AE-7567544E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184150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A mély háló tanítása</a:t>
            </a:r>
          </a:p>
        </p:txBody>
      </p:sp>
      <p:sp>
        <p:nvSpPr>
          <p:cNvPr id="12293" name="Rectangle 7">
            <a:extLst>
              <a:ext uri="{FF2B5EF4-FFF2-40B4-BE49-F238E27FC236}">
                <a16:creationId xmlns:a16="http://schemas.microsoft.com/office/drawing/2014/main" id="{493BBA2D-2F44-5713-703C-D17071767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2294" name="Rectangle 9">
            <a:extLst>
              <a:ext uri="{FF2B5EF4-FFF2-40B4-BE49-F238E27FC236}">
                <a16:creationId xmlns:a16="http://schemas.microsoft.com/office/drawing/2014/main" id="{29FEC2E4-5940-7324-41AA-63B8B5CAB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2295" name="Rectangle 11">
            <a:extLst>
              <a:ext uri="{FF2B5EF4-FFF2-40B4-BE49-F238E27FC236}">
                <a16:creationId xmlns:a16="http://schemas.microsoft.com/office/drawing/2014/main" id="{6BF8D3F3-C61F-A9AB-B51F-1C26E0439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2296" name="Rectangle 12">
            <a:extLst>
              <a:ext uri="{FF2B5EF4-FFF2-40B4-BE49-F238E27FC236}">
                <a16:creationId xmlns:a16="http://schemas.microsoft.com/office/drawing/2014/main" id="{0512C99F-75B8-5D74-CCF5-4EDF54784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2297" name="Rectangle 14">
            <a:extLst>
              <a:ext uri="{FF2B5EF4-FFF2-40B4-BE49-F238E27FC236}">
                <a16:creationId xmlns:a16="http://schemas.microsoft.com/office/drawing/2014/main" id="{1AD53602-FC17-7916-1F85-EE766443C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1">
            <a:extLst>
              <a:ext uri="{FF2B5EF4-FFF2-40B4-BE49-F238E27FC236}">
                <a16:creationId xmlns:a16="http://schemas.microsoft.com/office/drawing/2014/main" id="{23E831FE-13D4-C810-6DD6-5669E7E8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424862" cy="4479925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Nézzük meg a sigmoid </a:t>
            </a:r>
            <a:r>
              <a:rPr lang="en-US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aktiv</a:t>
            </a: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függvény hatását:</a:t>
            </a: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sigmoid függvény bemenete az aktiváció: 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Ha az aktiváció értéke nagyon nagy vagy kicsi, a bemenet a sigmoid „lapos” részeire esik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Itt a</a:t>
            </a:r>
            <a:r>
              <a:rPr lang="en-US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derivált </a:t>
            </a:r>
            <a:r>
              <a:rPr lang="en-US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null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ához közeli, „eltűnik”, így a tanulás se fog működni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Ez ellen próbáltunk védekezni a súlyok inicializálása ill. az input normalizálása során is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rejtett rétegek értékeinek „kordában tartására” azonban ez már kevés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Minél több az rejtett réteg, annál nehezebb a háló tanítása</a:t>
            </a:r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12" descr="szte_cimer.tif">
            <a:extLst>
              <a:ext uri="{FF2B5EF4-FFF2-40B4-BE49-F238E27FC236}">
                <a16:creationId xmlns:a16="http://schemas.microsoft.com/office/drawing/2014/main" id="{C3EF9374-95BE-6E62-8D60-6C1C9FFCD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87313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ím 8">
            <a:extLst>
              <a:ext uri="{FF2B5EF4-FFF2-40B4-BE49-F238E27FC236}">
                <a16:creationId xmlns:a16="http://schemas.microsoft.com/office/drawing/2014/main" id="{505DD7C9-88EA-7264-BEFA-C377ED7D1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0796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Miért nehéz a mély háló tanítása?</a:t>
            </a:r>
          </a:p>
        </p:txBody>
      </p:sp>
      <p:sp>
        <p:nvSpPr>
          <p:cNvPr id="13317" name="Rectangle 7">
            <a:extLst>
              <a:ext uri="{FF2B5EF4-FFF2-40B4-BE49-F238E27FC236}">
                <a16:creationId xmlns:a16="http://schemas.microsoft.com/office/drawing/2014/main" id="{AFA49632-3863-3289-C1A4-E2A1B6A97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3318" name="Rectangle 9">
            <a:extLst>
              <a:ext uri="{FF2B5EF4-FFF2-40B4-BE49-F238E27FC236}">
                <a16:creationId xmlns:a16="http://schemas.microsoft.com/office/drawing/2014/main" id="{44878112-95ED-7534-E3C8-52E92EA2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3319" name="Rectangle 11">
            <a:extLst>
              <a:ext uri="{FF2B5EF4-FFF2-40B4-BE49-F238E27FC236}">
                <a16:creationId xmlns:a16="http://schemas.microsoft.com/office/drawing/2014/main" id="{7F0A6FB5-7D80-7F45-AF62-44A4CD81B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3320" name="Rectangle 12">
            <a:extLst>
              <a:ext uri="{FF2B5EF4-FFF2-40B4-BE49-F238E27FC236}">
                <a16:creationId xmlns:a16="http://schemas.microsoft.com/office/drawing/2014/main" id="{F6F074A6-F9B8-1169-A4A3-B7FFB6F23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3321" name="Rectangle 14">
            <a:extLst>
              <a:ext uri="{FF2B5EF4-FFF2-40B4-BE49-F238E27FC236}">
                <a16:creationId xmlns:a16="http://schemas.microsoft.com/office/drawing/2014/main" id="{41FAE3EF-402A-DCB2-EF07-41514D030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13322" name="Picture 4">
            <a:extLst>
              <a:ext uri="{FF2B5EF4-FFF2-40B4-BE49-F238E27FC236}">
                <a16:creationId xmlns:a16="http://schemas.microsoft.com/office/drawing/2014/main" id="{27C2CB5C-29D4-251D-186F-54FC5538D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302418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3" name="Object 6">
            <a:extLst>
              <a:ext uri="{FF2B5EF4-FFF2-40B4-BE49-F238E27FC236}">
                <a16:creationId xmlns:a16="http://schemas.microsoft.com/office/drawing/2014/main" id="{1B9B6CE4-0E06-D5A7-6547-8D6B78F244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5963" y="3675063"/>
          <a:ext cx="835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0891" imgH="431613" progId="Equation.3">
                  <p:embed/>
                </p:oleObj>
              </mc:Choice>
              <mc:Fallback>
                <p:oleObj name="Equation" r:id="rId5" imgW="710891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675063"/>
                        <a:ext cx="8350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1">
            <a:extLst>
              <a:ext uri="{FF2B5EF4-FFF2-40B4-BE49-F238E27FC236}">
                <a16:creationId xmlns:a16="http://schemas.microsoft.com/office/drawing/2014/main" id="{E755A742-004F-E60B-4084-A5A041EEF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424862" cy="4479925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Az ábra egy beszédfelismerési feladaton kapott eredményeket mutatja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Függőleges tengely: felismerési hiba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Víszintes tengely: rejtett rétegek száma a hálóban</a:t>
            </a: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lila görbe mutatja ez eredményeket backpropagation tanítás esetén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A rétegek hozzáadásával egyre kisebb a javulás, 4-5 rétegnél már romlás van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 kék görbe az egyik legkorábban javasolt megoldással (előtanítás) kapott eredményeket mutatja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12" descr="szte_cimer.tif">
            <a:extLst>
              <a:ext uri="{FF2B5EF4-FFF2-40B4-BE49-F238E27FC236}">
                <a16:creationId xmlns:a16="http://schemas.microsoft.com/office/drawing/2014/main" id="{BCDC365D-6216-BF9C-4704-45A38DB9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ím 8">
            <a:extLst>
              <a:ext uri="{FF2B5EF4-FFF2-40B4-BE49-F238E27FC236}">
                <a16:creationId xmlns:a16="http://schemas.microsoft.com/office/drawing/2014/main" id="{386B4F43-4772-7C12-DB25-147961AA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0796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Mély háló tanítása - szemléltetés</a:t>
            </a:r>
          </a:p>
        </p:txBody>
      </p:sp>
      <p:sp>
        <p:nvSpPr>
          <p:cNvPr id="14341" name="Rectangle 7">
            <a:extLst>
              <a:ext uri="{FF2B5EF4-FFF2-40B4-BE49-F238E27FC236}">
                <a16:creationId xmlns:a16="http://schemas.microsoft.com/office/drawing/2014/main" id="{EB582B36-6881-8137-4FBB-DCBA8B160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4342" name="Rectangle 9">
            <a:extLst>
              <a:ext uri="{FF2B5EF4-FFF2-40B4-BE49-F238E27FC236}">
                <a16:creationId xmlns:a16="http://schemas.microsoft.com/office/drawing/2014/main" id="{17FD407D-2A31-5CC2-DA5D-270973035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4343" name="Rectangle 11">
            <a:extLst>
              <a:ext uri="{FF2B5EF4-FFF2-40B4-BE49-F238E27FC236}">
                <a16:creationId xmlns:a16="http://schemas.microsoft.com/office/drawing/2014/main" id="{F6417D05-4A1A-BE59-A87D-09F4FDB43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4344" name="Rectangle 12">
            <a:extLst>
              <a:ext uri="{FF2B5EF4-FFF2-40B4-BE49-F238E27FC236}">
                <a16:creationId xmlns:a16="http://schemas.microsoft.com/office/drawing/2014/main" id="{7C6940D2-703E-0D01-C13E-9574089EA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4345" name="Rectangle 14">
            <a:extLst>
              <a:ext uri="{FF2B5EF4-FFF2-40B4-BE49-F238E27FC236}">
                <a16:creationId xmlns:a16="http://schemas.microsoft.com/office/drawing/2014/main" id="{2CE64827-DB31-F366-406F-F0015690F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14346" name="Kép 7" descr="timiteredmeny.png">
            <a:extLst>
              <a:ext uri="{FF2B5EF4-FFF2-40B4-BE49-F238E27FC236}">
                <a16:creationId xmlns:a16="http://schemas.microsoft.com/office/drawing/2014/main" id="{443B3609-C7E6-4C51-2BE4-7C835C8A7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978150"/>
            <a:ext cx="42481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1">
            <a:extLst>
              <a:ext uri="{FF2B5EF4-FFF2-40B4-BE49-F238E27FC236}">
                <a16:creationId xmlns:a16="http://schemas.microsoft.com/office/drawing/2014/main" id="{6BBD449C-5366-38B8-C1B4-64F561175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mély hálók hatékony tanításához módosítanunk kell a tanító algoritmust és/vagy az aktivációs függvényt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legismertebb módosítási lehetőségek az alábbiak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Előtanítás címkézetlen adatokkal (DBN-előtanítás kontrasztív divergencia (CD) hibafügvénnyel)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Ez volt az első ötlet, elég lassú és matematikailag bonyolult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hálózat rétegről-rétegre való felépítése és tanítása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Jóval egyszerűbb, csak backpropagation kell hozzá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Újfajta aktivációs függvények használata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A legegyszerűbb megoldás, először ezt fogjuk megnézni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mély hálók tanításában további trükkök is segíthetnek (batch normalization, highway network, stb. ) – ezekről később…</a:t>
            </a: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12" descr="szte_cimer.tif">
            <a:extLst>
              <a:ext uri="{FF2B5EF4-FFF2-40B4-BE49-F238E27FC236}">
                <a16:creationId xmlns:a16="http://schemas.microsoft.com/office/drawing/2014/main" id="{95C00611-2664-D0BF-ED26-03C6A476C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ím 8">
            <a:extLst>
              <a:ext uri="{FF2B5EF4-FFF2-40B4-BE49-F238E27FC236}">
                <a16:creationId xmlns:a16="http://schemas.microsoft.com/office/drawing/2014/main" id="{A0342137-EEC6-73A9-120C-4576CE62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60400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Megoldások a mély </a:t>
            </a:r>
            <a:r>
              <a:rPr lang="en-US" altLang="hu-HU" sz="4000">
                <a:solidFill>
                  <a:schemeClr val="bg1"/>
                </a:solidFill>
              </a:rPr>
              <a:t>neuronh</a:t>
            </a:r>
            <a:r>
              <a:rPr lang="hu-HU" altLang="hu-HU" sz="4000">
                <a:solidFill>
                  <a:schemeClr val="bg1"/>
                </a:solidFill>
              </a:rPr>
              <a:t>áló tanítására</a:t>
            </a: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C7BE40E3-8F4C-D4E9-B3C0-ADFFF59CD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66" name="Rectangle 9">
            <a:extLst>
              <a:ext uri="{FF2B5EF4-FFF2-40B4-BE49-F238E27FC236}">
                <a16:creationId xmlns:a16="http://schemas.microsoft.com/office/drawing/2014/main" id="{4FA67CDD-6800-FDCA-375C-9D70ABFC2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67" name="Rectangle 11">
            <a:extLst>
              <a:ext uri="{FF2B5EF4-FFF2-40B4-BE49-F238E27FC236}">
                <a16:creationId xmlns:a16="http://schemas.microsoft.com/office/drawing/2014/main" id="{9A74ACD2-B4E7-63D8-E15A-A4AA97F77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68" name="Rectangle 12">
            <a:extLst>
              <a:ext uri="{FF2B5EF4-FFF2-40B4-BE49-F238E27FC236}">
                <a16:creationId xmlns:a16="http://schemas.microsoft.com/office/drawing/2014/main" id="{90D89DB7-DB90-D418-4085-38FAF3B52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69" name="Rectangle 14">
            <a:extLst>
              <a:ext uri="{FF2B5EF4-FFF2-40B4-BE49-F238E27FC236}">
                <a16:creationId xmlns:a16="http://schemas.microsoft.com/office/drawing/2014/main" id="{D7B77BE3-1D34-A258-8EAD-87C5FE73B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1">
            <a:extLst>
              <a:ext uri="{FF2B5EF4-FFF2-40B4-BE49-F238E27FC236}">
                <a16:creationId xmlns:a16="http://schemas.microsoft.com/office/drawing/2014/main" id="{424E9DC2-E510-DCF6-A5F5-E44D1CFBF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Történetileg ez volt a legelső mélyháló-tanító algoritmus (2006)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Egy előtanítási és egy finomhangolási lépésből áll, ahol a finomhangolás megfelel a már ismert backpropagation tanításnak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Előtanítási lépés: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Konstruál egy ún. „deep belief” hálót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Ezt tanítja a backpropagationtól teljesen eltérő algoritmussal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Tanítási lépés: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betanított DBN hálót átkonvertálja hagyományos (sigmoidos) neuronhálóvá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Ezt már a backpropagation algoritmussal tanítja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Ezt a lépést „finomhangolásnak (fine-tuning)” nevezi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12" descr="szte_cimer.tif">
            <a:extLst>
              <a:ext uri="{FF2B5EF4-FFF2-40B4-BE49-F238E27FC236}">
                <a16:creationId xmlns:a16="http://schemas.microsoft.com/office/drawing/2014/main" id="{E8FA72D7-C2AC-6EF4-CD7F-357FD97E6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ím 8">
            <a:extLst>
              <a:ext uri="{FF2B5EF4-FFF2-40B4-BE49-F238E27FC236}">
                <a16:creationId xmlns:a16="http://schemas.microsoft.com/office/drawing/2014/main" id="{5333BE13-DC07-334E-57AB-3C3694A6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DBN-előtanítás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A86AC4F9-4A65-8BE9-A5D1-57203F73A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6390" name="Rectangle 9">
            <a:extLst>
              <a:ext uri="{FF2B5EF4-FFF2-40B4-BE49-F238E27FC236}">
                <a16:creationId xmlns:a16="http://schemas.microsoft.com/office/drawing/2014/main" id="{1D531CB4-7753-08FB-90D9-77F793D0E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6391" name="Rectangle 11">
            <a:extLst>
              <a:ext uri="{FF2B5EF4-FFF2-40B4-BE49-F238E27FC236}">
                <a16:creationId xmlns:a16="http://schemas.microsoft.com/office/drawing/2014/main" id="{8230CF19-E37F-DB8F-F4E2-B9F407EE3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6392" name="Rectangle 12">
            <a:extLst>
              <a:ext uri="{FF2B5EF4-FFF2-40B4-BE49-F238E27FC236}">
                <a16:creationId xmlns:a16="http://schemas.microsoft.com/office/drawing/2014/main" id="{1C154EE0-2CDA-301E-7A7C-F1E890C91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6393" name="Rectangle 14">
            <a:extLst>
              <a:ext uri="{FF2B5EF4-FFF2-40B4-BE49-F238E27FC236}">
                <a16:creationId xmlns:a16="http://schemas.microsoft.com/office/drawing/2014/main" id="{78E73918-D8D6-97DE-BA91-958D1A612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>
            <a:extLst>
              <a:ext uri="{FF2B5EF4-FFF2-40B4-BE49-F238E27FC236}">
                <a16:creationId xmlns:a16="http://schemas.microsoft.com/office/drawing/2014/main" id="{E30E46BC-075E-088A-3276-4089A24E0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deep belief hálóhoz először a korlátos Boltzmann-gépet (RBM) kell megismernünk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 hasonlít a neuronháló egy rétegpárjára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 valós helyett bináris kimeneti értékeket ad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V: „visible” réteg: ez lesz egyszerre az input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és az output réteg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H: „hidden” réteg: a rejtett réteg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visible és hidden rétegek kapcsolata nem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determinisztikus, hanem sztochasztikus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Ettől eltekintve a képlet eléggé hasonlít a standard neuronokéra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(sigmoid aktivációs függvénnyel)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Vegyük észre, hogy standard neuronokkal szemben a V és H rétegek szerepe szimmetrikus, mindkét irányban tudnak menni az adatok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12" descr="szte_cimer.tif">
            <a:extLst>
              <a:ext uri="{FF2B5EF4-FFF2-40B4-BE49-F238E27FC236}">
                <a16:creationId xmlns:a16="http://schemas.microsoft.com/office/drawing/2014/main" id="{FB251CD4-F0CE-E951-DFE1-30F18B73E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9683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ím 8">
            <a:extLst>
              <a:ext uri="{FF2B5EF4-FFF2-40B4-BE49-F238E27FC236}">
                <a16:creationId xmlns:a16="http://schemas.microsoft.com/office/drawing/2014/main" id="{77C89853-4CEC-BD0D-8EB3-F926926C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" y="2016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Korlátos Boltzmann-gépek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E1C4772D-7AAD-087E-6CE0-2428CAFB1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8438" name="Rectangle 9">
            <a:extLst>
              <a:ext uri="{FF2B5EF4-FFF2-40B4-BE49-F238E27FC236}">
                <a16:creationId xmlns:a16="http://schemas.microsoft.com/office/drawing/2014/main" id="{C8AE70FF-48D1-8165-8064-5819E669E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8439" name="Rectangle 11">
            <a:extLst>
              <a:ext uri="{FF2B5EF4-FFF2-40B4-BE49-F238E27FC236}">
                <a16:creationId xmlns:a16="http://schemas.microsoft.com/office/drawing/2014/main" id="{949499B3-7241-5FFA-CF2C-BA3A45133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8440" name="Rectangle 12">
            <a:extLst>
              <a:ext uri="{FF2B5EF4-FFF2-40B4-BE49-F238E27FC236}">
                <a16:creationId xmlns:a16="http://schemas.microsoft.com/office/drawing/2014/main" id="{B5EC08A2-3E9E-F777-9017-306E0E8DA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8441" name="Rectangle 14">
            <a:extLst>
              <a:ext uri="{FF2B5EF4-FFF2-40B4-BE49-F238E27FC236}">
                <a16:creationId xmlns:a16="http://schemas.microsoft.com/office/drawing/2014/main" id="{08A836EA-7212-EE6F-18C7-66DA323D0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18442" name="Kép 7" descr="rbm.png">
            <a:extLst>
              <a:ext uri="{FF2B5EF4-FFF2-40B4-BE49-F238E27FC236}">
                <a16:creationId xmlns:a16="http://schemas.microsoft.com/office/drawing/2014/main" id="{08739B96-0057-9D01-2A69-1D19DA2D0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84413"/>
            <a:ext cx="18573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5">
            <a:extLst>
              <a:ext uri="{FF2B5EF4-FFF2-40B4-BE49-F238E27FC236}">
                <a16:creationId xmlns:a16="http://schemas.microsoft.com/office/drawing/2014/main" id="{BADD72BF-9477-C982-646A-0DBAB24A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478213"/>
            <a:ext cx="25923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6">
            <a:extLst>
              <a:ext uri="{FF2B5EF4-FFF2-40B4-BE49-F238E27FC236}">
                <a16:creationId xmlns:a16="http://schemas.microsoft.com/office/drawing/2014/main" id="{F4E26097-6A4B-9732-DD24-42C11EE0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68763"/>
            <a:ext cx="2438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18733</TotalTime>
  <Words>1412</Words>
  <Application>Microsoft Office PowerPoint</Application>
  <PresentationFormat>On-screen Show (4:3)</PresentationFormat>
  <Paragraphs>191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Constantia</vt:lpstr>
      <vt:lpstr>Wingdings 2</vt:lpstr>
      <vt:lpstr>Times New Roman</vt:lpstr>
      <vt:lpstr>Wingdings</vt:lpstr>
      <vt:lpstr>Áramlás</vt:lpstr>
      <vt:lpstr>Microsoft Equation 3.0</vt:lpstr>
      <vt:lpstr>Mély neuronhálók</vt:lpstr>
      <vt:lpstr>Hagyományos és mély neuronhálók</vt:lpstr>
      <vt:lpstr>Miért hatékonyabb a mély neuronháló?</vt:lpstr>
      <vt:lpstr>A mély háló tanítása</vt:lpstr>
      <vt:lpstr>Miért nehéz a mély háló tanítása?</vt:lpstr>
      <vt:lpstr>Mély háló tanítása - szemléltetés</vt:lpstr>
      <vt:lpstr>Megoldások a mély neuronháló tanítására</vt:lpstr>
      <vt:lpstr>DBN-előtanítás</vt:lpstr>
      <vt:lpstr>Korlátos Boltzmann-gépek</vt:lpstr>
      <vt:lpstr>RBM-ek tanítása</vt:lpstr>
      <vt:lpstr>Deep Belief Network (DBN)</vt:lpstr>
      <vt:lpstr>Konvertálás mély neuronhálóvá</vt:lpstr>
      <vt:lpstr>Diszkriminatív előtanítás</vt:lpstr>
      <vt:lpstr>Diszkriminatív előtanítás (2)</vt:lpstr>
      <vt:lpstr>A rectifier aktivációs függvény</vt:lpstr>
      <vt:lpstr>A rectifier aktivációs függvény</vt:lpstr>
      <vt:lpstr>A három módszer összehasonlítása</vt:lpstr>
      <vt:lpstr>A tanítási idők összehasonlítása</vt:lpstr>
      <vt:lpstr>Még újabb aktivációs függvények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Horváth Alexandra</dc:creator>
  <cp:lastModifiedBy>Pap Gergely</cp:lastModifiedBy>
  <cp:revision>726</cp:revision>
  <dcterms:created xsi:type="dcterms:W3CDTF">2011-08-30T15:18:14Z</dcterms:created>
  <dcterms:modified xsi:type="dcterms:W3CDTF">2023-03-06T08:12:58Z</dcterms:modified>
</cp:coreProperties>
</file>