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0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153" d="100"/>
          <a:sy n="153" d="100"/>
        </p:scale>
        <p:origin x="20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2024. 12. 02.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2024. 12. 02.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2024. 12. 02.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2024. 12. 02.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2024. 12. 02.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2024. 12. 02.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2024. 12. 02.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2024. 12. 02.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2024. 12. 02.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352928" cy="2088232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Clean</a:t>
            </a:r>
            <a:r>
              <a:rPr lang="hu-HU" dirty="0"/>
              <a:t> </a:t>
            </a:r>
            <a:r>
              <a:rPr lang="hu-HU" dirty="0" err="1"/>
              <a:t>Code</a:t>
            </a:r>
            <a:r>
              <a:rPr lang="hu-HU" dirty="0"/>
              <a:t> programozási elvek és </a:t>
            </a:r>
            <a:r>
              <a:rPr lang="hu-HU" dirty="0" err="1"/>
              <a:t>Refaktorálás</a:t>
            </a:r>
            <a:r>
              <a:rPr lang="hu-HU" dirty="0"/>
              <a:t> a gyakorlatban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-1188640" y="5653088"/>
            <a:ext cx="7488832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Webdings" pitchFamily="18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■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Vállalati Információs Rendszerek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2017-2024, Dr. Hegedűs Péter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716399" cy="936104"/>
          </a:xfrm>
        </p:spPr>
        <p:txBody>
          <a:bodyPr/>
          <a:lstStyle/>
          <a:p>
            <a:r>
              <a:rPr lang="en-US" dirty="0"/>
              <a:t>Hogyan? -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OLID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875463" y="1773238"/>
            <a:ext cx="288925" cy="574675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-5400000">
            <a:off x="5147469" y="3356769"/>
            <a:ext cx="288925" cy="576263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0800000">
            <a:off x="6732588" y="5084763"/>
            <a:ext cx="287337" cy="576262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8459788" y="3502025"/>
            <a:ext cx="288925" cy="574675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552" y="1460490"/>
            <a:ext cx="8175917" cy="2248625"/>
          </a:xfrm>
        </p:spPr>
        <p:txBody>
          <a:bodyPr>
            <a:normAutofit/>
          </a:bodyPr>
          <a:lstStyle/>
          <a:p>
            <a:r>
              <a:rPr lang="en-US" sz="2800" dirty="0" err="1"/>
              <a:t>Egy</a:t>
            </a:r>
            <a:r>
              <a:rPr lang="en-US" sz="2800" dirty="0"/>
              <a:t> </a:t>
            </a:r>
            <a:r>
              <a:rPr lang="en-US" sz="2800" dirty="0" err="1"/>
              <a:t>felelősség</a:t>
            </a:r>
            <a:r>
              <a:rPr lang="en-US" sz="2800" dirty="0"/>
              <a:t> </a:t>
            </a:r>
            <a:r>
              <a:rPr lang="en-US" sz="2800" dirty="0" err="1"/>
              <a:t>elve</a:t>
            </a:r>
            <a:r>
              <a:rPr lang="hu-HU" sz="2800" dirty="0"/>
              <a:t> (</a:t>
            </a:r>
            <a:r>
              <a:rPr lang="hu-HU" sz="2800" dirty="0" err="1">
                <a:solidFill>
                  <a:srgbClr val="FF0000"/>
                </a:solidFill>
              </a:rPr>
              <a:t>S</a:t>
            </a:r>
            <a:r>
              <a:rPr lang="hu-HU" sz="2800" dirty="0" err="1"/>
              <a:t>ingle</a:t>
            </a:r>
            <a:r>
              <a:rPr lang="hu-HU" sz="2800" dirty="0"/>
              <a:t> </a:t>
            </a:r>
            <a:r>
              <a:rPr lang="hu-HU" sz="2800" dirty="0" err="1"/>
              <a:t>responsibility</a:t>
            </a:r>
            <a:r>
              <a:rPr lang="hu-HU" sz="2800" dirty="0"/>
              <a:t>)</a:t>
            </a:r>
            <a:endParaRPr lang="en-US" sz="2800" dirty="0"/>
          </a:p>
          <a:p>
            <a:pPr lvl="1"/>
            <a:r>
              <a:rPr lang="en-US" sz="2600" dirty="0"/>
              <a:t>“</a:t>
            </a:r>
            <a:r>
              <a:rPr lang="hu-HU" sz="2600" i="1" dirty="0"/>
              <a:t>Egy osztály vagy modul egy, és csak egy felelősséggel rendelkezzen</a:t>
            </a:r>
            <a:r>
              <a:rPr lang="en-US" sz="2600" dirty="0"/>
              <a:t>”</a:t>
            </a:r>
          </a:p>
          <a:p>
            <a:pPr lvl="1"/>
            <a:r>
              <a:rPr lang="hu-HU" sz="2600" dirty="0"/>
              <a:t>„</a:t>
            </a:r>
            <a:r>
              <a:rPr lang="en-US" sz="2600" dirty="0"/>
              <a:t>God</a:t>
            </a:r>
            <a:r>
              <a:rPr lang="hu-HU" sz="2600" dirty="0"/>
              <a:t>”</a:t>
            </a:r>
            <a:r>
              <a:rPr lang="en-US" sz="2600" dirty="0"/>
              <a:t> </a:t>
            </a:r>
            <a:r>
              <a:rPr lang="en-US" sz="2600" dirty="0" err="1"/>
              <a:t>osztályok</a:t>
            </a:r>
            <a:r>
              <a:rPr lang="en-US" sz="2600" dirty="0"/>
              <a:t> </a:t>
            </a:r>
            <a:r>
              <a:rPr lang="en-US" sz="2600" dirty="0" err="1"/>
              <a:t>elkerülése</a:t>
            </a:r>
            <a:endParaRPr lang="en-US" sz="2600" dirty="0"/>
          </a:p>
        </p:txBody>
      </p:sp>
      <p:sp>
        <p:nvSpPr>
          <p:cNvPr id="11" name="TextBox 3"/>
          <p:cNvSpPr txBox="1"/>
          <p:nvPr/>
        </p:nvSpPr>
        <p:spPr>
          <a:xfrm>
            <a:off x="1970469" y="3567449"/>
            <a:ext cx="52159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class Customer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public void add()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// Database code goes here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hu-H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5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284251" cy="936104"/>
          </a:xfrm>
        </p:spPr>
        <p:txBody>
          <a:bodyPr/>
          <a:lstStyle/>
          <a:p>
            <a:r>
              <a:rPr lang="en-US" dirty="0"/>
              <a:t>Hogyan? - S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LID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0625" y="1628800"/>
            <a:ext cx="7980606" cy="1152128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800" dirty="0" err="1"/>
              <a:t>Nyílt</a:t>
            </a:r>
            <a:r>
              <a:rPr lang="en-US" sz="2800" dirty="0"/>
              <a:t>/</a:t>
            </a:r>
            <a:r>
              <a:rPr lang="en-US" sz="2800" dirty="0" err="1"/>
              <a:t>zárt</a:t>
            </a:r>
            <a:r>
              <a:rPr lang="en-US" sz="2800" dirty="0"/>
              <a:t> </a:t>
            </a:r>
            <a:r>
              <a:rPr lang="en-US" sz="2800" dirty="0" err="1"/>
              <a:t>elv</a:t>
            </a:r>
            <a:r>
              <a:rPr lang="hu-HU" sz="2800" dirty="0"/>
              <a:t> (</a:t>
            </a:r>
            <a:r>
              <a:rPr lang="hu-HU" sz="2800" dirty="0">
                <a:solidFill>
                  <a:srgbClr val="FF0000"/>
                </a:solidFill>
              </a:rPr>
              <a:t>O</a:t>
            </a:r>
            <a:r>
              <a:rPr lang="hu-HU" sz="2800" dirty="0"/>
              <a:t>pen/</a:t>
            </a:r>
            <a:r>
              <a:rPr lang="hu-HU" sz="2800" dirty="0" err="1"/>
              <a:t>closed</a:t>
            </a:r>
            <a:r>
              <a:rPr lang="hu-HU" sz="2800" dirty="0"/>
              <a:t> </a:t>
            </a:r>
            <a:r>
              <a:rPr lang="hu-HU" sz="2800" dirty="0" err="1"/>
              <a:t>principle</a:t>
            </a:r>
            <a:r>
              <a:rPr lang="hu-HU" sz="2800" dirty="0"/>
              <a:t>)</a:t>
            </a:r>
            <a:endParaRPr lang="en-US" sz="2800" dirty="0"/>
          </a:p>
          <a:p>
            <a:pPr lvl="1"/>
            <a:r>
              <a:rPr lang="en-US" sz="2600" dirty="0"/>
              <a:t>“</a:t>
            </a:r>
            <a:r>
              <a:rPr lang="hu-HU" sz="2600" i="1" dirty="0"/>
              <a:t>Egy osztály, vagy modul, legyen nyílt a kiterjesztésre, de zárt a módosításra.</a:t>
            </a:r>
            <a:r>
              <a:rPr lang="en-US" sz="2600" i="1" dirty="0"/>
              <a:t>”</a:t>
            </a:r>
            <a:endParaRPr lang="hu-HU" sz="2600" dirty="0"/>
          </a:p>
        </p:txBody>
      </p:sp>
      <p:sp>
        <p:nvSpPr>
          <p:cNvPr id="14" name="TextBox 3"/>
          <p:cNvSpPr txBox="1"/>
          <p:nvPr/>
        </p:nvSpPr>
        <p:spPr>
          <a:xfrm>
            <a:off x="179512" y="3572734"/>
            <a:ext cx="5415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Employee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TYPE_TEACHER = 0;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TYPE_CLEANER = 1;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setType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){}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int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getType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(){}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TextBox 4"/>
          <p:cNvSpPr txBox="1"/>
          <p:nvPr/>
        </p:nvSpPr>
        <p:spPr>
          <a:xfrm>
            <a:off x="4644008" y="3487648"/>
            <a:ext cx="51517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Teacher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Employee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Teacher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setType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(TYPE_TEACHER);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Cleaner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Employee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Cleaner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setType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(TYPE_CLEANER);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hu-H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0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644291" cy="936104"/>
          </a:xfrm>
        </p:spPr>
        <p:txBody>
          <a:bodyPr/>
          <a:lstStyle/>
          <a:p>
            <a:r>
              <a:rPr lang="en-US" dirty="0"/>
              <a:t>Hogyan? - SO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ID</a:t>
            </a:r>
            <a:endParaRPr lang="hu-HU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2736304"/>
          </a:xfrm>
        </p:spPr>
        <p:txBody>
          <a:bodyPr/>
          <a:lstStyle/>
          <a:p>
            <a:r>
              <a:rPr lang="en-US" sz="2800" dirty="0" err="1"/>
              <a:t>Liskov</a:t>
            </a:r>
            <a:r>
              <a:rPr lang="en-US" sz="2800" dirty="0"/>
              <a:t> </a:t>
            </a:r>
            <a:r>
              <a:rPr lang="en-US" sz="2800" dirty="0" err="1"/>
              <a:t>helyettesítési</a:t>
            </a:r>
            <a:r>
              <a:rPr lang="en-US" sz="2800" dirty="0"/>
              <a:t> </a:t>
            </a:r>
            <a:r>
              <a:rPr lang="en-US" sz="2800" dirty="0" err="1"/>
              <a:t>elv</a:t>
            </a:r>
            <a:r>
              <a:rPr lang="hu-HU" sz="2800" dirty="0"/>
              <a:t> (</a:t>
            </a:r>
            <a:r>
              <a:rPr lang="hu-HU" sz="2800" dirty="0" err="1">
                <a:solidFill>
                  <a:srgbClr val="FF0000"/>
                </a:solidFill>
              </a:rPr>
              <a:t>L</a:t>
            </a:r>
            <a:r>
              <a:rPr lang="hu-HU" sz="2800" dirty="0" err="1"/>
              <a:t>iskov</a:t>
            </a:r>
            <a:r>
              <a:rPr lang="hu-HU" sz="2800" dirty="0"/>
              <a:t> </a:t>
            </a:r>
            <a:r>
              <a:rPr lang="hu-HU" sz="2800" dirty="0" err="1"/>
              <a:t>substitution</a:t>
            </a:r>
            <a:r>
              <a:rPr lang="hu-HU" sz="2800" dirty="0"/>
              <a:t>)</a:t>
            </a:r>
          </a:p>
          <a:p>
            <a:pPr lvl="1"/>
            <a:r>
              <a:rPr lang="en-US" sz="2400" dirty="0"/>
              <a:t>“</a:t>
            </a:r>
            <a:r>
              <a:rPr lang="hu-HU" sz="2400" i="1" dirty="0"/>
              <a:t>Minden osztály legyen helyettesíthető a leszármazott osztályával anélkül, hogy a program helyes működése megváltozna.</a:t>
            </a:r>
            <a:r>
              <a:rPr lang="en-US" sz="2400" i="1" dirty="0"/>
              <a:t>”</a:t>
            </a:r>
          </a:p>
          <a:p>
            <a:pPr lvl="1"/>
            <a:r>
              <a:rPr lang="en-US" sz="2400" dirty="0"/>
              <a:t>Minden </a:t>
            </a:r>
            <a:r>
              <a:rPr lang="en-US" sz="2400" dirty="0" err="1"/>
              <a:t>négyzet</a:t>
            </a:r>
            <a:r>
              <a:rPr lang="en-US" sz="2400" dirty="0"/>
              <a:t> </a:t>
            </a:r>
            <a:r>
              <a:rPr lang="en-US" sz="2400" dirty="0" err="1"/>
              <a:t>téglalap</a:t>
            </a:r>
            <a:r>
              <a:rPr lang="en-US" sz="2400" dirty="0"/>
              <a:t>…</a:t>
            </a:r>
            <a:endParaRPr lang="hu-HU" sz="2400" dirty="0"/>
          </a:p>
        </p:txBody>
      </p:sp>
      <p:sp>
        <p:nvSpPr>
          <p:cNvPr id="7" name="TextBox 3"/>
          <p:cNvSpPr txBox="1"/>
          <p:nvPr/>
        </p:nvSpPr>
        <p:spPr>
          <a:xfrm>
            <a:off x="179512" y="4270937"/>
            <a:ext cx="47275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setWidth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){}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setHeight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){}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getWidth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(){}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getHeight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(){}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5281528" y="4276253"/>
            <a:ext cx="36215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hu-H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f(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Rectangle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r) {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r.setWidth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(32);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55361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996219" cy="936104"/>
          </a:xfrm>
        </p:spPr>
        <p:txBody>
          <a:bodyPr/>
          <a:lstStyle/>
          <a:p>
            <a:r>
              <a:rPr lang="en-US" dirty="0"/>
              <a:t>Hogyan? - SOL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412444"/>
            <a:ext cx="8280920" cy="1692503"/>
          </a:xfrm>
        </p:spPr>
        <p:txBody>
          <a:bodyPr>
            <a:normAutofit/>
          </a:bodyPr>
          <a:lstStyle/>
          <a:p>
            <a:r>
              <a:rPr lang="en-US" sz="2800" dirty="0"/>
              <a:t>Interface </a:t>
            </a:r>
            <a:r>
              <a:rPr lang="en-US" sz="2800" dirty="0" err="1"/>
              <a:t>elválasztási</a:t>
            </a:r>
            <a:r>
              <a:rPr lang="en-US" sz="2800" dirty="0"/>
              <a:t> </a:t>
            </a:r>
            <a:r>
              <a:rPr lang="en-US" sz="2800" dirty="0" err="1"/>
              <a:t>elv</a:t>
            </a:r>
            <a:r>
              <a:rPr lang="hu-HU" sz="2800" dirty="0"/>
              <a:t> (</a:t>
            </a:r>
            <a:r>
              <a:rPr lang="hu-HU" sz="2800" dirty="0" err="1">
                <a:solidFill>
                  <a:srgbClr val="FF0000"/>
                </a:solidFill>
              </a:rPr>
              <a:t>I</a:t>
            </a:r>
            <a:r>
              <a:rPr lang="hu-HU" sz="2800" dirty="0" err="1"/>
              <a:t>nterface</a:t>
            </a:r>
            <a:r>
              <a:rPr lang="hu-HU" sz="2800" dirty="0"/>
              <a:t> </a:t>
            </a:r>
            <a:r>
              <a:rPr lang="hu-HU" sz="2800" dirty="0" err="1"/>
              <a:t>segregation</a:t>
            </a:r>
            <a:r>
              <a:rPr lang="hu-HU" sz="2800" dirty="0"/>
              <a:t>)</a:t>
            </a:r>
            <a:endParaRPr lang="en-US" sz="2800" dirty="0"/>
          </a:p>
          <a:p>
            <a:pPr lvl="1"/>
            <a:r>
              <a:rPr lang="en-US" sz="2600" i="1" dirty="0"/>
              <a:t>“</a:t>
            </a:r>
            <a:r>
              <a:rPr lang="hu-HU" sz="2600" i="1" dirty="0"/>
              <a:t>Több specifikus </a:t>
            </a:r>
            <a:r>
              <a:rPr lang="hu-HU" sz="2600" i="1" dirty="0" err="1"/>
              <a:t>interface</a:t>
            </a:r>
            <a:r>
              <a:rPr lang="hu-HU" sz="2600" i="1" dirty="0"/>
              <a:t> jobb, mint egy általános.</a:t>
            </a:r>
            <a:r>
              <a:rPr lang="en-US" sz="2600" i="1" dirty="0"/>
              <a:t>”</a:t>
            </a:r>
            <a:endParaRPr lang="hu-HU" sz="2600" dirty="0"/>
          </a:p>
        </p:txBody>
      </p:sp>
      <p:sp>
        <p:nvSpPr>
          <p:cNvPr id="6" name="TextBox 3"/>
          <p:cNvSpPr txBox="1"/>
          <p:nvPr/>
        </p:nvSpPr>
        <p:spPr>
          <a:xfrm>
            <a:off x="646111" y="3086359"/>
            <a:ext cx="47275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interface 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PrinterInterface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public 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(Document 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public Document scan(); </a:t>
            </a:r>
          </a:p>
          <a:p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hu-H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619077" y="4565446"/>
            <a:ext cx="609173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MyReallyOldPrinter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PrinterInterface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print(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//print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here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 {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NotImplementedException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86196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Hogyan? - SOLI</a:t>
            </a:r>
            <a:r>
              <a:rPr lang="en-US" dirty="0">
                <a:solidFill>
                  <a:srgbClr val="FF0000"/>
                </a:solidFill>
              </a:rPr>
              <a:t>D</a:t>
            </a:r>
            <a:endParaRPr lang="hu-H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7459" y="1414651"/>
            <a:ext cx="8767029" cy="1654309"/>
          </a:xfrm>
        </p:spPr>
        <p:txBody>
          <a:bodyPr>
            <a:normAutofit/>
          </a:bodyPr>
          <a:lstStyle/>
          <a:p>
            <a:r>
              <a:rPr lang="en-US" sz="2800" dirty="0" err="1"/>
              <a:t>Függőség</a:t>
            </a:r>
            <a:r>
              <a:rPr lang="en-US" sz="2800" dirty="0"/>
              <a:t> </a:t>
            </a:r>
            <a:r>
              <a:rPr lang="en-US" sz="2800" dirty="0" err="1"/>
              <a:t>megfordítási</a:t>
            </a:r>
            <a:r>
              <a:rPr lang="en-US" sz="2800" dirty="0"/>
              <a:t> </a:t>
            </a:r>
            <a:r>
              <a:rPr lang="en-US" sz="2800" dirty="0" err="1"/>
              <a:t>elv</a:t>
            </a:r>
            <a:r>
              <a:rPr lang="hu-HU" sz="2800" dirty="0"/>
              <a:t> (</a:t>
            </a:r>
            <a:r>
              <a:rPr lang="hu-HU" sz="2800" dirty="0" err="1">
                <a:solidFill>
                  <a:srgbClr val="FF0000"/>
                </a:solidFill>
              </a:rPr>
              <a:t>D</a:t>
            </a:r>
            <a:r>
              <a:rPr lang="hu-HU" sz="2800" dirty="0" err="1"/>
              <a:t>ependency</a:t>
            </a:r>
            <a:r>
              <a:rPr lang="hu-HU" sz="2800" dirty="0"/>
              <a:t> </a:t>
            </a:r>
            <a:r>
              <a:rPr lang="hu-HU" sz="2800" dirty="0" err="1"/>
              <a:t>inversion</a:t>
            </a:r>
            <a:r>
              <a:rPr lang="hu-HU" sz="2800" dirty="0"/>
              <a:t>)</a:t>
            </a:r>
            <a:endParaRPr lang="en-US" sz="2800" dirty="0"/>
          </a:p>
          <a:p>
            <a:pPr lvl="1"/>
            <a:r>
              <a:rPr lang="en-US" sz="2600" i="1" dirty="0"/>
              <a:t>“</a:t>
            </a:r>
            <a:r>
              <a:rPr lang="hu-HU" sz="2600" i="1" dirty="0"/>
              <a:t>A kód függjön absztrakcióktól, ne konkrét implementációktól.</a:t>
            </a:r>
            <a:r>
              <a:rPr lang="en-US" sz="2600" i="1" dirty="0"/>
              <a:t>”</a:t>
            </a:r>
            <a:endParaRPr lang="hu-HU" sz="2600" dirty="0"/>
          </a:p>
        </p:txBody>
      </p:sp>
      <p:sp>
        <p:nvSpPr>
          <p:cNvPr id="6" name="TextBox 3"/>
          <p:cNvSpPr txBox="1"/>
          <p:nvPr/>
        </p:nvSpPr>
        <p:spPr>
          <a:xfrm>
            <a:off x="756441" y="3051537"/>
            <a:ext cx="408316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CustomerDAO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public List&lt;Customer&gt;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getAll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// Database code goes here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hu-H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2915816" y="4481847"/>
            <a:ext cx="540404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CustomerController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usefulMethod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CustomerDAO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dao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CustomerDAO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List&lt;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Customer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ustomers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dao.getAll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...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46641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Könyvajánló</a:t>
            </a:r>
            <a:endParaRPr lang="hu-H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5BBB56-8B88-4F71-B1A8-206366B4E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463" y="3140968"/>
            <a:ext cx="4622574" cy="1887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Robert C. Martin – </a:t>
            </a:r>
            <a:endParaRPr lang="hu-HU" sz="2800" dirty="0"/>
          </a:p>
          <a:p>
            <a:pPr marL="0" indent="0">
              <a:buNone/>
            </a:pPr>
            <a:r>
              <a:rPr lang="en-US" sz="2800" dirty="0"/>
              <a:t>Clean Code</a:t>
            </a:r>
          </a:p>
        </p:txBody>
      </p:sp>
      <p:pic>
        <p:nvPicPr>
          <p:cNvPr id="5" name="Picture 2" descr="http://infokukac.com/wp-content/uploads/2010/05/053010_2328_KnyvajnlCl1.jpg">
            <a:extLst>
              <a:ext uri="{FF2B5EF4-FFF2-40B4-BE49-F238E27FC236}">
                <a16:creationId xmlns:a16="http://schemas.microsoft.com/office/drawing/2014/main" id="{CF0DD9DC-FA24-4A1D-A772-21697A946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78" y="1700808"/>
            <a:ext cx="342281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35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Refaktorálás</a:t>
            </a:r>
            <a:r>
              <a:rPr lang="hu-HU" dirty="0"/>
              <a:t> bevezető</a:t>
            </a:r>
            <a:endParaRPr lang="en-US" dirty="0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412776"/>
            <a:ext cx="8208838" cy="5184576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Szoftvererózió</a:t>
            </a:r>
          </a:p>
          <a:p>
            <a:r>
              <a:rPr lang="hu-HU" sz="2800" dirty="0"/>
              <a:t>Új funkciók implementálásával egyre csökken a minőség</a:t>
            </a:r>
          </a:p>
          <a:p>
            <a:pPr lvl="1"/>
            <a:r>
              <a:rPr lang="hu-HU" sz="2400" dirty="0"/>
              <a:t>kiszámíthatatlan működés</a:t>
            </a:r>
          </a:p>
          <a:p>
            <a:pPr lvl="1"/>
            <a:r>
              <a:rPr lang="hu-HU" sz="2400" dirty="0"/>
              <a:t>nehezen karbantartható kód</a:t>
            </a:r>
            <a:endParaRPr lang="hu-HU" sz="2800" dirty="0"/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endParaRPr lang="hu-HU" sz="2800" dirty="0"/>
          </a:p>
          <a:p>
            <a:r>
              <a:rPr lang="hu-HU" sz="2800" dirty="0" err="1"/>
              <a:t>Refaktoring</a:t>
            </a:r>
            <a:endParaRPr lang="hu-HU" sz="2800" dirty="0"/>
          </a:p>
          <a:p>
            <a:pPr lvl="1"/>
            <a:r>
              <a:rPr lang="hu-HU" sz="2400" dirty="0"/>
              <a:t>jobb minőség, karbantarthatóbb kód</a:t>
            </a:r>
          </a:p>
          <a:p>
            <a:pPr lvl="1"/>
            <a:r>
              <a:rPr lang="hu-HU" sz="2400" dirty="0"/>
              <a:t>változatlan működés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24C5FFA-3913-4302-9941-1B1356397A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5915" y="3576638"/>
            <a:ext cx="1989459" cy="158265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362D0FD-1530-45B4-9054-330E3D9767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420532"/>
            <a:ext cx="1577032" cy="15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95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420155" cy="936104"/>
          </a:xfrm>
        </p:spPr>
        <p:txBody>
          <a:bodyPr/>
          <a:lstStyle/>
          <a:p>
            <a:r>
              <a:rPr lang="hu-HU" dirty="0"/>
              <a:t>Refaktoringok</a:t>
            </a:r>
            <a:endParaRPr lang="en-US" b="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80DD670-9F97-4BED-A16B-EA9C7F1C31AA}"/>
              </a:ext>
            </a:extLst>
          </p:cNvPr>
          <p:cNvSpPr txBox="1"/>
          <p:nvPr/>
        </p:nvSpPr>
        <p:spPr>
          <a:xfrm>
            <a:off x="499892" y="1785963"/>
            <a:ext cx="3494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feltétel: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C3BF705-DFEF-47D0-9400-1AFC1447FB66}"/>
              </a:ext>
            </a:extLst>
          </p:cNvPr>
          <p:cNvSpPr txBox="1"/>
          <p:nvPr/>
        </p:nvSpPr>
        <p:spPr>
          <a:xfrm>
            <a:off x="737841" y="2092382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’leírás’ in szótár: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DBE45D3-091D-4334-9BD5-9D76ABCF55F0}"/>
              </a:ext>
            </a:extLst>
          </p:cNvPr>
          <p:cNvSpPr txBox="1"/>
          <p:nvPr/>
        </p:nvSpPr>
        <p:spPr>
          <a:xfrm>
            <a:off x="897122" y="2351012"/>
            <a:ext cx="3270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leírás = szótár[’leírás’]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EE90FC46-3F95-4CC5-B724-3B32DA897EAA}"/>
              </a:ext>
            </a:extLst>
          </p:cNvPr>
          <p:cNvSpPr txBox="1"/>
          <p:nvPr/>
        </p:nvSpPr>
        <p:spPr>
          <a:xfrm>
            <a:off x="777713" y="2587809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392B6FC4-6F01-419B-977D-7AAC9899C6F5}"/>
              </a:ext>
            </a:extLst>
          </p:cNvPr>
          <p:cNvSpPr txBox="1"/>
          <p:nvPr/>
        </p:nvSpPr>
        <p:spPr>
          <a:xfrm>
            <a:off x="933316" y="2886672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leírás = </a:t>
            </a:r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endParaRPr lang="hu-H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A8969C52-90B5-49E7-AAD5-41B230EC6DE3}"/>
              </a:ext>
            </a:extLst>
          </p:cNvPr>
          <p:cNvSpPr txBox="1"/>
          <p:nvPr/>
        </p:nvSpPr>
        <p:spPr>
          <a:xfrm>
            <a:off x="532404" y="3195014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F4552EB-1751-409C-AF49-589023AC364B}"/>
              </a:ext>
            </a:extLst>
          </p:cNvPr>
          <p:cNvSpPr txBox="1"/>
          <p:nvPr/>
        </p:nvSpPr>
        <p:spPr>
          <a:xfrm>
            <a:off x="799557" y="3517138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leírás = </a:t>
            </a:r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endParaRPr lang="hu-H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653B3EB-F3D3-4172-B2D6-F5D5148D10DC}"/>
              </a:ext>
            </a:extLst>
          </p:cNvPr>
          <p:cNvSpPr txBox="1"/>
          <p:nvPr/>
        </p:nvSpPr>
        <p:spPr>
          <a:xfrm>
            <a:off x="4694278" y="1740518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leírás = name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6250B41-3D5B-4CEE-AE7E-105EF8CBE404}"/>
              </a:ext>
            </a:extLst>
          </p:cNvPr>
          <p:cNvSpPr txBox="1"/>
          <p:nvPr/>
        </p:nvSpPr>
        <p:spPr>
          <a:xfrm>
            <a:off x="4697144" y="205624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feltétel: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88F36CF8-62CB-4CF8-858F-B4D35B93D6A7}"/>
              </a:ext>
            </a:extLst>
          </p:cNvPr>
          <p:cNvSpPr txBox="1"/>
          <p:nvPr/>
        </p:nvSpPr>
        <p:spPr>
          <a:xfrm>
            <a:off x="4926460" y="2344277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’leírás’ in </a:t>
            </a:r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szotár</a:t>
            </a:r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118F6891-D5E1-4B65-94DA-35DE8DBC6CFC}"/>
              </a:ext>
            </a:extLst>
          </p:cNvPr>
          <p:cNvSpPr txBox="1"/>
          <p:nvPr/>
        </p:nvSpPr>
        <p:spPr>
          <a:xfrm>
            <a:off x="5067021" y="2632309"/>
            <a:ext cx="3270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leírás = szótár[’leírás’]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67DFC28F-6B0A-4241-A9EF-D1C2A35B1BE1}"/>
              </a:ext>
            </a:extLst>
          </p:cNvPr>
          <p:cNvSpPr txBox="1"/>
          <p:nvPr/>
        </p:nvSpPr>
        <p:spPr>
          <a:xfrm>
            <a:off x="4913094" y="2888603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C9353053-8348-4C2E-AF00-BD3E462B7011}"/>
              </a:ext>
            </a:extLst>
          </p:cNvPr>
          <p:cNvSpPr txBox="1"/>
          <p:nvPr/>
        </p:nvSpPr>
        <p:spPr>
          <a:xfrm>
            <a:off x="5057110" y="3178584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leírás = </a:t>
            </a:r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endParaRPr lang="hu-H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7FF48533-E4CC-4755-A2DC-C445C7493FAC}"/>
              </a:ext>
            </a:extLst>
          </p:cNvPr>
          <p:cNvSpPr txBox="1"/>
          <p:nvPr/>
        </p:nvSpPr>
        <p:spPr>
          <a:xfrm>
            <a:off x="4697144" y="3465411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3989253A-20D8-49D2-968E-A5A5DE6EB71E}"/>
              </a:ext>
            </a:extLst>
          </p:cNvPr>
          <p:cNvSpPr txBox="1"/>
          <p:nvPr/>
        </p:nvSpPr>
        <p:spPr>
          <a:xfrm>
            <a:off x="4920188" y="3822149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leírás = </a:t>
            </a:r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endParaRPr lang="hu-H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78718FD3-F075-4C6D-B035-D2427BE92F08}"/>
              </a:ext>
            </a:extLst>
          </p:cNvPr>
          <p:cNvSpPr txBox="1"/>
          <p:nvPr/>
        </p:nvSpPr>
        <p:spPr>
          <a:xfrm>
            <a:off x="4694278" y="4198660"/>
            <a:ext cx="3764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leírás = </a:t>
            </a:r>
            <a:r>
              <a:rPr lang="hu-HU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szótár.get</a:t>
            </a:r>
            <a:r>
              <a:rPr lang="hu-HU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(’leírás’)</a:t>
            </a: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1AFC02C5-6838-4878-AC31-75DC67FCC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696" y="4629154"/>
            <a:ext cx="1582036" cy="1324223"/>
          </a:xfrm>
          <a:prstGeom prst="rect">
            <a:avLst/>
          </a:prstGeom>
        </p:spPr>
      </p:pic>
      <p:pic>
        <p:nvPicPr>
          <p:cNvPr id="26" name="Picture 2" descr="https://i.pinimg.com/originals/ab/92/ca/ab92cad2f568bb730febe4d27b4b1f0e.png">
            <a:extLst>
              <a:ext uri="{FF2B5EF4-FFF2-40B4-BE49-F238E27FC236}">
                <a16:creationId xmlns:a16="http://schemas.microsoft.com/office/drawing/2014/main" id="{0023382C-83D2-47A6-B224-3535D88B3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01" y="4681448"/>
            <a:ext cx="1113698" cy="116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274320" y="1529542"/>
          <a:ext cx="3948545" cy="4635762"/>
        </p:xfrm>
        <a:graphic>
          <a:graphicData uri="http://schemas.openxmlformats.org/drawingml/2006/table">
            <a:tbl>
              <a:tblPr/>
              <a:tblGrid>
                <a:gridCol w="3948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3576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áblázat 27"/>
          <p:cNvGraphicFramePr>
            <a:graphicFrameLocks noGrp="1"/>
          </p:cNvGraphicFramePr>
          <p:nvPr/>
        </p:nvGraphicFramePr>
        <p:xfrm>
          <a:off x="4613564" y="1529542"/>
          <a:ext cx="3948545" cy="4635762"/>
        </p:xfrm>
        <a:graphic>
          <a:graphicData uri="http://schemas.openxmlformats.org/drawingml/2006/table">
            <a:tbl>
              <a:tblPr/>
              <a:tblGrid>
                <a:gridCol w="3948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3576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7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02239 -0.2659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-133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760639" cy="936104"/>
          </a:xfrm>
        </p:spPr>
        <p:txBody>
          <a:bodyPr/>
          <a:lstStyle/>
          <a:p>
            <a:r>
              <a:rPr lang="hu-HU" dirty="0"/>
              <a:t>Motiváció</a:t>
            </a:r>
            <a:endParaRPr lang="en-US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395536" y="1484784"/>
            <a:ext cx="8085138" cy="5040312"/>
          </a:xfrm>
        </p:spPr>
        <p:txBody>
          <a:bodyPr/>
          <a:lstStyle/>
          <a:p>
            <a:r>
              <a:rPr lang="hu-HU" sz="2800" dirty="0" err="1"/>
              <a:t>Refaktoring</a:t>
            </a:r>
            <a:r>
              <a:rPr lang="hu-HU" sz="2800" dirty="0"/>
              <a:t> pozitív hatása elfogadott</a:t>
            </a:r>
          </a:p>
          <a:p>
            <a:pPr lvl="1"/>
            <a:r>
              <a:rPr lang="hu-HU" sz="2400" dirty="0"/>
              <a:t>Azonban kevés objektív, empirikus kutatási eredmény</a:t>
            </a:r>
          </a:p>
          <a:p>
            <a:pPr lvl="1"/>
            <a:r>
              <a:rPr lang="hu-HU" sz="2400" dirty="0"/>
              <a:t>Sokszor zárt forrású, ipari programokat elemeznek</a:t>
            </a:r>
          </a:p>
          <a:p>
            <a:pPr lvl="2"/>
            <a:r>
              <a:rPr lang="hu-HU" sz="2000" dirty="0"/>
              <a:t>Nem reprodukálható</a:t>
            </a:r>
          </a:p>
          <a:p>
            <a:pPr lvl="2"/>
            <a:r>
              <a:rPr lang="hu-HU" sz="2000" dirty="0"/>
              <a:t>Nem általánosítható</a:t>
            </a:r>
          </a:p>
          <a:p>
            <a:pPr lvl="1"/>
            <a:r>
              <a:rPr lang="hu-HU" sz="2400" dirty="0"/>
              <a:t>Nyílt forrású kódok elemzésénél pedig a kis és közepes rendszerek dominálnak</a:t>
            </a:r>
          </a:p>
          <a:p>
            <a:r>
              <a:rPr lang="hu-HU" sz="2800" dirty="0"/>
              <a:t>Célunk egy nagy méretű, iparban is használt rendszeren a </a:t>
            </a:r>
            <a:r>
              <a:rPr lang="hu-HU" sz="2800" dirty="0" err="1"/>
              <a:t>refaktoring</a:t>
            </a:r>
            <a:r>
              <a:rPr lang="hu-HU" sz="2800" dirty="0"/>
              <a:t> minőségre gyakorolt hatásának vizsgálata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5530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204131" cy="936104"/>
          </a:xfrm>
        </p:spPr>
        <p:txBody>
          <a:bodyPr/>
          <a:lstStyle/>
          <a:p>
            <a:r>
              <a:rPr lang="hu-HU" dirty="0"/>
              <a:t>Kódminőség és mérése</a:t>
            </a:r>
            <a:endParaRPr lang="en-US" dirty="0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51520" y="1484784"/>
            <a:ext cx="8085138" cy="5040312"/>
          </a:xfrm>
        </p:spPr>
        <p:txBody>
          <a:bodyPr/>
          <a:lstStyle/>
          <a:p>
            <a:r>
              <a:rPr lang="hu-HU" dirty="0" err="1"/>
              <a:t>Refaktoring</a:t>
            </a:r>
            <a:r>
              <a:rPr lang="hu-HU" dirty="0"/>
              <a:t> definíciója „egzakt”, de hogyan mérjük a minőséget?</a:t>
            </a:r>
          </a:p>
          <a:p>
            <a:r>
              <a:rPr lang="hu-HU" dirty="0"/>
              <a:t>ISO/IEC 25010</a:t>
            </a:r>
          </a:p>
          <a:p>
            <a:pPr lvl="1"/>
            <a:r>
              <a:rPr lang="hu-HU" sz="2400" dirty="0"/>
              <a:t>Funkcionalitás, megbízhatóság, használhatóság, hatékonyság, hordozhatóság, </a:t>
            </a:r>
            <a:r>
              <a:rPr lang="hu-HU" sz="2400" u="sng" dirty="0"/>
              <a:t>karbantarthatóság</a:t>
            </a:r>
          </a:p>
          <a:p>
            <a:r>
              <a:rPr lang="hu-HU" dirty="0" err="1"/>
              <a:t>QualityGate</a:t>
            </a:r>
            <a:endParaRPr lang="hu-HU" dirty="0"/>
          </a:p>
          <a:p>
            <a:pPr lvl="1"/>
            <a:r>
              <a:rPr lang="hu-HU" sz="2400" dirty="0"/>
              <a:t>Statikus forráskód-elemző és minősítő rendszer</a:t>
            </a:r>
          </a:p>
          <a:p>
            <a:r>
              <a:rPr lang="hu-HU" dirty="0" err="1"/>
              <a:t>SonarQube</a:t>
            </a:r>
            <a:r>
              <a:rPr lang="hu-HU" dirty="0"/>
              <a:t> (</a:t>
            </a:r>
            <a:r>
              <a:rPr lang="hu-HU" dirty="0" err="1"/>
              <a:t>SourceMeter</a:t>
            </a:r>
            <a:r>
              <a:rPr lang="hu-HU" dirty="0"/>
              <a:t> </a:t>
            </a:r>
            <a:r>
              <a:rPr lang="hu-HU" dirty="0" err="1"/>
              <a:t>plugin</a:t>
            </a:r>
            <a:r>
              <a:rPr lang="hu-HU" dirty="0"/>
              <a:t>)</a:t>
            </a:r>
          </a:p>
          <a:p>
            <a:pPr lvl="1"/>
            <a:r>
              <a:rPr lang="hu-HU" sz="2400" dirty="0" err="1"/>
              <a:t>Bad</a:t>
            </a:r>
            <a:r>
              <a:rPr lang="hu-HU" sz="2400" dirty="0"/>
              <a:t> </a:t>
            </a:r>
            <a:r>
              <a:rPr lang="hu-HU" sz="2400" dirty="0" err="1"/>
              <a:t>smellek</a:t>
            </a:r>
            <a:r>
              <a:rPr lang="hu-HU" sz="2400" dirty="0"/>
              <a:t>, sebezhetőségek, hibák, </a:t>
            </a:r>
            <a:r>
              <a:rPr lang="hu-HU" sz="2400" dirty="0" err="1"/>
              <a:t>duplikációk</a:t>
            </a:r>
            <a:r>
              <a:rPr lang="hu-HU" sz="2400" dirty="0"/>
              <a:t> detektálása és tesztlefedettség mérése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01545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Clean</a:t>
            </a:r>
            <a:r>
              <a:rPr lang="hu-HU" dirty="0"/>
              <a:t> </a:t>
            </a:r>
            <a:r>
              <a:rPr lang="hu-HU" dirty="0" err="1"/>
              <a:t>code</a:t>
            </a:r>
            <a:r>
              <a:rPr lang="hu-HU" dirty="0"/>
              <a:t> - </a:t>
            </a:r>
            <a:r>
              <a:rPr lang="en-US" dirty="0" err="1"/>
              <a:t>Mi</a:t>
            </a:r>
            <a:r>
              <a:rPr lang="en-US" dirty="0"/>
              <a:t> az?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4BEB1A-7574-441A-BDE7-2F7BE265ED03}"/>
              </a:ext>
            </a:extLst>
          </p:cNvPr>
          <p:cNvSpPr>
            <a:spLocks noGrp="1"/>
          </p:cNvSpPr>
          <p:nvPr/>
        </p:nvSpPr>
        <p:spPr>
          <a:xfrm>
            <a:off x="251520" y="1412776"/>
            <a:ext cx="8251703" cy="5256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hu-HU" sz="2200" dirty="0"/>
              <a:t>Ahány programozó, annyi féle megfogalmazás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hu-HU" sz="2000" dirty="0"/>
              <a:t>Robert C. Martin – </a:t>
            </a:r>
            <a:r>
              <a:rPr lang="hu-HU" sz="2000" dirty="0" err="1"/>
              <a:t>Clean</a:t>
            </a:r>
            <a:r>
              <a:rPr lang="hu-HU" sz="2000" dirty="0"/>
              <a:t> </a:t>
            </a:r>
            <a:r>
              <a:rPr lang="hu-HU" sz="2000" dirty="0" err="1"/>
              <a:t>Code</a:t>
            </a:r>
            <a:endParaRPr lang="hu-HU" sz="2000" dirty="0"/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hu-HU" sz="2200" dirty="0"/>
              <a:t>Általánosságban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−"/>
            </a:pPr>
            <a:r>
              <a:rPr lang="hu-HU" sz="2000" dirty="0"/>
              <a:t>Könnyű olvasni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hu-HU" sz="1800" dirty="0"/>
              <a:t>Végrehajtás folyamatot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hu-HU" sz="1800" dirty="0"/>
              <a:t>Objektumok kapcsolatát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hu-HU" sz="1800" dirty="0"/>
              <a:t>Szerepét egy adott osztálynak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hu-HU" sz="1800" dirty="0"/>
              <a:t>Feladatát egy adott metódusnak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−"/>
            </a:pPr>
            <a:r>
              <a:rPr lang="hu-HU" sz="2000" dirty="0"/>
              <a:t>Könnyű módosítani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hu-HU" sz="1800" dirty="0"/>
              <a:t>Osztályok és metódusok “kicsik”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hu-HU" sz="1800" dirty="0"/>
              <a:t>Megjósolható a viselkedésűek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hu-HU" sz="1800" dirty="0"/>
              <a:t>Osztályok tömör és tiszta API-</a:t>
            </a:r>
            <a:r>
              <a:rPr lang="hu-HU" sz="1800" dirty="0" err="1"/>
              <a:t>val</a:t>
            </a:r>
            <a:endParaRPr lang="hu-HU" sz="1800" dirty="0"/>
          </a:p>
          <a:p>
            <a:pPr marL="914400" lvl="2" indent="0">
              <a:buClrTx/>
              <a:buSzPct val="100000"/>
              <a:buNone/>
            </a:pPr>
            <a:r>
              <a:rPr lang="hu-HU" sz="1800" dirty="0"/>
              <a:t>    rendelkeznek</a:t>
            </a:r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hu-HU" sz="1800" dirty="0"/>
              <a:t>Könnyű</a:t>
            </a:r>
            <a:r>
              <a:rPr lang="en-US" sz="1800" dirty="0"/>
              <a:t> </a:t>
            </a:r>
            <a:r>
              <a:rPr lang="hu-HU" sz="1800" dirty="0"/>
              <a:t>tesztelni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76BF8FE-E742-495E-BEBB-0B559D206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48880"/>
            <a:ext cx="3117614" cy="398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84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Ã©ptalÃ¡lat a kÃ¶vetkezÅre: âopenstack logoâ">
            <a:extLst>
              <a:ext uri="{FF2B5EF4-FFF2-40B4-BE49-F238E27FC236}">
                <a16:creationId xmlns:a16="http://schemas.microsoft.com/office/drawing/2014/main" id="{E5FE328F-AA5D-4867-9977-650054F7D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9" y="1268760"/>
            <a:ext cx="3406141" cy="60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309495" y="2005186"/>
            <a:ext cx="7869114" cy="4852814"/>
          </a:xfrm>
        </p:spPr>
        <p:txBody>
          <a:bodyPr/>
          <a:lstStyle/>
          <a:p>
            <a:r>
              <a:rPr lang="hu-HU" sz="2800" dirty="0"/>
              <a:t>Együttműködés</a:t>
            </a:r>
          </a:p>
          <a:p>
            <a:pPr lvl="1"/>
            <a:r>
              <a:rPr lang="hu-HU" sz="2400" dirty="0"/>
              <a:t>Ericsson Magyarország Kft.</a:t>
            </a:r>
          </a:p>
          <a:p>
            <a:pPr lvl="1"/>
            <a:r>
              <a:rPr lang="hu-HU" sz="2400" dirty="0"/>
              <a:t>SZTE Szoftverfejlesztés Tanszék</a:t>
            </a:r>
          </a:p>
          <a:p>
            <a:r>
              <a:rPr lang="hu-HU" sz="2800" dirty="0"/>
              <a:t>Nyílt forráskódú felhő rendszer</a:t>
            </a:r>
          </a:p>
          <a:p>
            <a:pPr lvl="1"/>
            <a:r>
              <a:rPr lang="hu-HU" sz="2400" dirty="0"/>
              <a:t>Összesen 2+ millió Python kódsor</a:t>
            </a:r>
          </a:p>
          <a:p>
            <a:pPr lvl="1"/>
            <a:r>
              <a:rPr lang="hu-HU" sz="2400" dirty="0"/>
              <a:t>650+ vállalkozás és közel 90.000 fejlesztő</a:t>
            </a:r>
          </a:p>
          <a:p>
            <a:r>
              <a:rPr lang="hu-HU" sz="2800" dirty="0"/>
              <a:t>Nova</a:t>
            </a:r>
          </a:p>
          <a:p>
            <a:pPr lvl="1"/>
            <a:r>
              <a:rPr lang="hu-HU" sz="2400" dirty="0"/>
              <a:t>363.000 sor, 87% tesztlefedettség</a:t>
            </a:r>
          </a:p>
          <a:p>
            <a:r>
              <a:rPr lang="hu-HU" sz="2800" dirty="0" err="1"/>
              <a:t>Watcher</a:t>
            </a:r>
            <a:r>
              <a:rPr lang="hu-HU" sz="2800" dirty="0"/>
              <a:t> </a:t>
            </a:r>
          </a:p>
          <a:p>
            <a:pPr lvl="1"/>
            <a:r>
              <a:rPr lang="hu-HU" sz="2400" dirty="0"/>
              <a:t>44.000 sor, 86% tesztlefedettség.</a:t>
            </a:r>
          </a:p>
        </p:txBody>
      </p:sp>
    </p:spTree>
    <p:extLst>
      <p:ext uri="{BB962C8B-B14F-4D97-AF65-F5344CB8AC3E}">
        <p14:creationId xmlns:p14="http://schemas.microsoft.com/office/powerpoint/2010/main" val="1930307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989" y="102662"/>
            <a:ext cx="8085138" cy="1008063"/>
          </a:xfrm>
        </p:spPr>
        <p:txBody>
          <a:bodyPr/>
          <a:lstStyle/>
          <a:p>
            <a:r>
              <a:rPr lang="hu-HU" dirty="0"/>
              <a:t>Módszertan</a:t>
            </a:r>
            <a:endParaRPr lang="hu-HU" alt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82BB21A-AE15-44AD-91C3-156C90485B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494" y="1340768"/>
            <a:ext cx="7938633" cy="1358377"/>
          </a:xfrm>
          <a:prstGeom prst="rect">
            <a:avLst/>
          </a:prstGeom>
        </p:spPr>
      </p:pic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521241" y="2852936"/>
            <a:ext cx="8085138" cy="3816846"/>
          </a:xfrm>
        </p:spPr>
        <p:txBody>
          <a:bodyPr/>
          <a:lstStyle/>
          <a:p>
            <a:r>
              <a:rPr lang="hu-HU" dirty="0" err="1"/>
              <a:t>Refaktoring</a:t>
            </a:r>
            <a:r>
              <a:rPr lang="hu-HU" dirty="0"/>
              <a:t> elkészítése, menedzselése</a:t>
            </a:r>
          </a:p>
          <a:p>
            <a:r>
              <a:rPr lang="hu-HU" dirty="0"/>
              <a:t>47 db elfogadott (Nova 22, </a:t>
            </a:r>
            <a:r>
              <a:rPr lang="hu-HU" dirty="0" err="1"/>
              <a:t>Watcher</a:t>
            </a:r>
            <a:r>
              <a:rPr lang="hu-HU" dirty="0"/>
              <a:t> 25)</a:t>
            </a:r>
          </a:p>
          <a:p>
            <a:r>
              <a:rPr lang="hu-HU" dirty="0" err="1"/>
              <a:t>QualityGate</a:t>
            </a:r>
            <a:r>
              <a:rPr lang="hu-HU" dirty="0"/>
              <a:t> elemzés</a:t>
            </a:r>
          </a:p>
          <a:p>
            <a:r>
              <a:rPr lang="hu-HU" dirty="0"/>
              <a:t>Nyers adatok kinyerése az adatbázisból</a:t>
            </a:r>
          </a:p>
          <a:p>
            <a:r>
              <a:rPr lang="hu-HU" dirty="0"/>
              <a:t>Adatok átalakítása olvashatóbb formára</a:t>
            </a:r>
          </a:p>
          <a:p>
            <a:r>
              <a:rPr lang="hu-HU" dirty="0"/>
              <a:t>Adatok feldolgozása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498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 vizsgálata</a:t>
            </a:r>
          </a:p>
        </p:txBody>
      </p:sp>
      <p:pic>
        <p:nvPicPr>
          <p:cNvPr id="5" name="Tartalom helye 6">
            <a:extLst>
              <a:ext uri="{FF2B5EF4-FFF2-40B4-BE49-F238E27FC236}">
                <a16:creationId xmlns:a16="http://schemas.microsoft.com/office/drawing/2014/main" id="{6177275D-DA14-41DC-AFA0-E75825BA5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3922" y="1374957"/>
            <a:ext cx="7398183" cy="215700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3BEE397-47DB-4C0A-9DDA-35BFB65A2C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403" y="4149080"/>
            <a:ext cx="7488000" cy="236320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E5245C20-0D16-4483-87E2-68C901FA102D}"/>
              </a:ext>
            </a:extLst>
          </p:cNvPr>
          <p:cNvSpPr txBox="1"/>
          <p:nvPr/>
        </p:nvSpPr>
        <p:spPr>
          <a:xfrm>
            <a:off x="1201039" y="3464524"/>
            <a:ext cx="6768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Nova modul (21/</a:t>
            </a:r>
            <a:r>
              <a:rPr lang="hu-HU" sz="2400" b="1" dirty="0">
                <a:solidFill>
                  <a:srgbClr val="00B050"/>
                </a:solidFill>
              </a:rPr>
              <a:t>1</a:t>
            </a:r>
            <a:r>
              <a:rPr lang="hu-HU" sz="2400" dirty="0"/>
              <a:t>/</a:t>
            </a:r>
            <a:r>
              <a:rPr lang="hu-HU" sz="2400" b="1" dirty="0">
                <a:solidFill>
                  <a:srgbClr val="FF0000"/>
                </a:solidFill>
              </a:rPr>
              <a:t>0</a:t>
            </a:r>
            <a:r>
              <a:rPr lang="hu-HU" sz="2400" dirty="0"/>
              <a:t>)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F674992-F2D5-4990-8A17-556085C92B5E}"/>
              </a:ext>
            </a:extLst>
          </p:cNvPr>
          <p:cNvSpPr txBox="1"/>
          <p:nvPr/>
        </p:nvSpPr>
        <p:spPr>
          <a:xfrm>
            <a:off x="1551294" y="6388196"/>
            <a:ext cx="6768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/>
              <a:t>Watcher</a:t>
            </a:r>
            <a:r>
              <a:rPr lang="hu-HU" sz="2400" dirty="0"/>
              <a:t> modul (19/</a:t>
            </a:r>
            <a:r>
              <a:rPr lang="hu-HU" sz="2400" b="1" dirty="0">
                <a:solidFill>
                  <a:srgbClr val="00B050"/>
                </a:solidFill>
              </a:rPr>
              <a:t>3</a:t>
            </a:r>
            <a:r>
              <a:rPr lang="hu-HU" sz="2400" dirty="0"/>
              <a:t>/</a:t>
            </a:r>
            <a:r>
              <a:rPr lang="hu-HU" sz="2400" b="1" dirty="0">
                <a:solidFill>
                  <a:srgbClr val="FF0000"/>
                </a:solidFill>
              </a:rPr>
              <a:t>3</a:t>
            </a:r>
            <a:r>
              <a:rPr lang="hu-H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248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924211" cy="936104"/>
          </a:xfrm>
        </p:spPr>
        <p:txBody>
          <a:bodyPr>
            <a:normAutofit/>
          </a:bodyPr>
          <a:lstStyle/>
          <a:p>
            <a:r>
              <a:rPr lang="hu-HU" dirty="0"/>
              <a:t>Eredmények vizsgálata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00ABE5B-BB1E-4857-A73D-71679F4F57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7686625" cy="464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33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716399" cy="936104"/>
          </a:xfrm>
        </p:spPr>
        <p:txBody>
          <a:bodyPr/>
          <a:lstStyle/>
          <a:p>
            <a:r>
              <a:rPr lang="hu-HU" dirty="0"/>
              <a:t>Eredmények vizsgálata</a:t>
            </a:r>
            <a:endParaRPr lang="en-US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875463" y="1773238"/>
            <a:ext cx="288925" cy="574675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-5400000">
            <a:off x="5147469" y="3356769"/>
            <a:ext cx="288925" cy="576263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0800000">
            <a:off x="6732588" y="5084763"/>
            <a:ext cx="287337" cy="576262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8459788" y="3502025"/>
            <a:ext cx="288925" cy="574675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10" name="Tartalom helye 10">
            <a:extLst>
              <a:ext uri="{FF2B5EF4-FFF2-40B4-BE49-F238E27FC236}">
                <a16:creationId xmlns:a16="http://schemas.microsoft.com/office/drawing/2014/main" id="{B1570690-0703-4BB5-AACD-5E143E623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8085138" cy="5040312"/>
          </a:xfrm>
        </p:spPr>
        <p:txBody>
          <a:bodyPr/>
          <a:lstStyle/>
          <a:p>
            <a:r>
              <a:rPr lang="hu-HU" sz="2800" dirty="0"/>
              <a:t>1 nagy és komplex metódus – 5 kisebbe</a:t>
            </a:r>
          </a:p>
          <a:p>
            <a:pPr lvl="1"/>
            <a:r>
              <a:rPr lang="hu-HU" sz="2400" dirty="0"/>
              <a:t>Komplexitás, hibatűrés, stabilitás, tesztelhetőség</a:t>
            </a:r>
          </a:p>
          <a:p>
            <a:pPr lvl="1"/>
            <a:r>
              <a:rPr lang="hu-HU" sz="2400" dirty="0"/>
              <a:t>Elemezhetőség, változtathatóság, paraméterek</a:t>
            </a:r>
          </a:p>
          <a:p>
            <a:r>
              <a:rPr lang="hu-HU" sz="2800" dirty="0"/>
              <a:t>Ősosztálybeli konstruktorhívások pótlása</a:t>
            </a:r>
          </a:p>
          <a:p>
            <a:pPr lvl="1"/>
            <a:r>
              <a:rPr lang="hu-HU" sz="2400" dirty="0"/>
              <a:t>Nem volt kapcsolat ős- és gyermekosztály között</a:t>
            </a:r>
          </a:p>
          <a:p>
            <a:pPr lvl="1"/>
            <a:r>
              <a:rPr lang="hu-HU" sz="2400" dirty="0"/>
              <a:t>Rossz irányba mozgatja a minőségmutatókat</a:t>
            </a:r>
          </a:p>
          <a:p>
            <a:r>
              <a:rPr lang="hu-HU" sz="2800" dirty="0"/>
              <a:t>Kód </a:t>
            </a:r>
            <a:r>
              <a:rPr lang="hu-HU" sz="2800" dirty="0" err="1"/>
              <a:t>duplikáció</a:t>
            </a:r>
            <a:r>
              <a:rPr lang="hu-HU" sz="2800" dirty="0"/>
              <a:t> feloldása – 1 fájl törölve</a:t>
            </a:r>
          </a:p>
          <a:p>
            <a:pPr lvl="1"/>
            <a:r>
              <a:rPr lang="hu-HU" sz="2400" dirty="0"/>
              <a:t>A fájl egyszerű, a függvény pedig kicsi és jó minőségű volt</a:t>
            </a:r>
          </a:p>
          <a:p>
            <a:pPr lvl="1"/>
            <a:r>
              <a:rPr lang="hu-HU" sz="2400" dirty="0"/>
              <a:t>A kód minősége rendszer szinten így csökkent</a:t>
            </a:r>
          </a:p>
        </p:txBody>
      </p:sp>
    </p:spTree>
    <p:extLst>
      <p:ext uri="{BB962C8B-B14F-4D97-AF65-F5344CB8AC3E}">
        <p14:creationId xmlns:p14="http://schemas.microsoft.com/office/powerpoint/2010/main" val="2350657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284251" cy="936104"/>
          </a:xfrm>
        </p:spPr>
        <p:txBody>
          <a:bodyPr/>
          <a:lstStyle/>
          <a:p>
            <a:r>
              <a:rPr lang="hu-HU" dirty="0"/>
              <a:t>Trend vizsgálata</a:t>
            </a:r>
            <a:endParaRPr lang="en-US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139DB1AB-F875-4B95-B5DC-F2BA9279CD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600" y="1356080"/>
            <a:ext cx="6543940" cy="2281439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D7823D44-B0EB-4D43-AB13-6C0387EBC22F}"/>
              </a:ext>
            </a:extLst>
          </p:cNvPr>
          <p:cNvSpPr txBox="1"/>
          <p:nvPr/>
        </p:nvSpPr>
        <p:spPr>
          <a:xfrm>
            <a:off x="323528" y="3735907"/>
            <a:ext cx="824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Nova modul trendvonal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62A0B527-350C-4679-96FA-318188B4E7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7990" y="4077072"/>
            <a:ext cx="6559558" cy="2287547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F9FB55B4-4660-4114-AD3D-C499135B7670}"/>
              </a:ext>
            </a:extLst>
          </p:cNvPr>
          <p:cNvSpPr txBox="1"/>
          <p:nvPr/>
        </p:nvSpPr>
        <p:spPr>
          <a:xfrm>
            <a:off x="611560" y="6383127"/>
            <a:ext cx="824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Watcher</a:t>
            </a:r>
            <a:r>
              <a:rPr lang="hu-HU" dirty="0"/>
              <a:t> modul trendvonal</a:t>
            </a:r>
          </a:p>
        </p:txBody>
      </p:sp>
    </p:spTree>
    <p:extLst>
      <p:ext uri="{BB962C8B-B14F-4D97-AF65-F5344CB8AC3E}">
        <p14:creationId xmlns:p14="http://schemas.microsoft.com/office/powerpoint/2010/main" val="2149153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644291" cy="936104"/>
          </a:xfrm>
        </p:spPr>
        <p:txBody>
          <a:bodyPr/>
          <a:lstStyle/>
          <a:p>
            <a:r>
              <a:rPr lang="hu-HU" dirty="0"/>
              <a:t>Saját eredményeim</a:t>
            </a: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085138" cy="5040312"/>
          </a:xfrm>
        </p:spPr>
        <p:txBody>
          <a:bodyPr/>
          <a:lstStyle/>
          <a:p>
            <a:r>
              <a:rPr lang="hu-HU" dirty="0"/>
              <a:t>Közreműködés ~35 </a:t>
            </a:r>
            <a:r>
              <a:rPr lang="hu-HU" dirty="0" err="1"/>
              <a:t>refaktoring</a:t>
            </a:r>
            <a:r>
              <a:rPr lang="hu-HU" dirty="0"/>
              <a:t> elkészülésében</a:t>
            </a:r>
          </a:p>
          <a:p>
            <a:r>
              <a:rPr lang="hu-HU" dirty="0"/>
              <a:t>Az adatbányászathoz erre alkalmas céleszközök elkészítése</a:t>
            </a:r>
          </a:p>
          <a:p>
            <a:r>
              <a:rPr lang="hu-HU" dirty="0"/>
              <a:t>Elemzés felügyelete</a:t>
            </a:r>
          </a:p>
          <a:p>
            <a:r>
              <a:rPr lang="hu-HU" dirty="0"/>
              <a:t>Eredmények vizsgálata, trendanalízis</a:t>
            </a:r>
          </a:p>
          <a:p>
            <a:r>
              <a:rPr lang="hu-HU" dirty="0"/>
              <a:t>Minőségváltozások kézi ellenőrzése</a:t>
            </a:r>
          </a:p>
        </p:txBody>
      </p:sp>
    </p:spTree>
    <p:extLst>
      <p:ext uri="{BB962C8B-B14F-4D97-AF65-F5344CB8AC3E}">
        <p14:creationId xmlns:p14="http://schemas.microsoft.com/office/powerpoint/2010/main" val="1381414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996219" cy="936104"/>
          </a:xfrm>
        </p:spPr>
        <p:txBody>
          <a:bodyPr/>
          <a:lstStyle/>
          <a:p>
            <a:r>
              <a:rPr lang="hu-HU" dirty="0"/>
              <a:t>Konklúzió</a:t>
            </a:r>
            <a:endParaRPr lang="en-US" dirty="0"/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323528" y="1484784"/>
            <a:ext cx="8085138" cy="5184576"/>
          </a:xfrm>
        </p:spPr>
        <p:txBody>
          <a:bodyPr/>
          <a:lstStyle/>
          <a:p>
            <a:r>
              <a:rPr lang="hu-HU" dirty="0"/>
              <a:t>Kicsi, de pozitív változás, hasznosak</a:t>
            </a:r>
          </a:p>
          <a:p>
            <a:pPr lvl="1"/>
            <a:r>
              <a:rPr lang="hu-HU" dirty="0"/>
              <a:t>Egyik mutató nő, a másik romlik</a:t>
            </a:r>
          </a:p>
          <a:p>
            <a:r>
              <a:rPr lang="hu-HU" dirty="0"/>
              <a:t>Nagy rendszer – nehéz kimutatni</a:t>
            </a:r>
          </a:p>
          <a:p>
            <a:r>
              <a:rPr lang="hu-HU" dirty="0"/>
              <a:t>Folyamatos refaktorálás hosszú távon hozhat látványos javulást</a:t>
            </a:r>
          </a:p>
          <a:p>
            <a:pPr lvl="1"/>
            <a:r>
              <a:rPr lang="hu-HU" dirty="0"/>
              <a:t>„Sok kicsi sokra megy”</a:t>
            </a:r>
          </a:p>
          <a:p>
            <a:r>
              <a:rPr lang="hu-HU" dirty="0"/>
              <a:t>Jövőbeli tervek</a:t>
            </a:r>
          </a:p>
          <a:p>
            <a:pPr lvl="1"/>
            <a:r>
              <a:rPr lang="hu-HU" dirty="0"/>
              <a:t>A többi modulra is kiterjeszteni a kutatást</a:t>
            </a:r>
          </a:p>
        </p:txBody>
      </p:sp>
    </p:spTree>
    <p:extLst>
      <p:ext uri="{BB962C8B-B14F-4D97-AF65-F5344CB8AC3E}">
        <p14:creationId xmlns:p14="http://schemas.microsoft.com/office/powerpoint/2010/main" val="568924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  <a:endParaRPr lang="hu-HU" b="0" i="1" cap="none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43608" y="4221088"/>
            <a:ext cx="535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i="1" dirty="0">
                <a:solidFill>
                  <a:schemeClr val="bg1"/>
                </a:solidFill>
              </a:rPr>
              <a:t>„A tananyag az EFOP-3.5.1-16-2017-00004 pályázat támogatásával készült.”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420155" cy="936104"/>
          </a:xfrm>
        </p:spPr>
        <p:txBody>
          <a:bodyPr/>
          <a:lstStyle/>
          <a:p>
            <a:r>
              <a:rPr lang="en-US" dirty="0"/>
              <a:t>Miért jó?</a:t>
            </a:r>
            <a:endParaRPr lang="en-US" b="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EDAF1E9-A9C0-4755-9849-15C6E214D519}"/>
              </a:ext>
            </a:extLst>
          </p:cNvPr>
          <p:cNvSpPr>
            <a:spLocks noGrp="1"/>
          </p:cNvSpPr>
          <p:nvPr/>
        </p:nvSpPr>
        <p:spPr>
          <a:xfrm>
            <a:off x="447989" y="1412776"/>
            <a:ext cx="7220355" cy="532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/>
              <a:t>Mert</a:t>
            </a:r>
            <a:r>
              <a:rPr lang="en-US" sz="2800" dirty="0"/>
              <a:t> </a:t>
            </a:r>
            <a:r>
              <a:rPr lang="en-US" sz="2800" dirty="0" err="1"/>
              <a:t>könny</a:t>
            </a:r>
            <a:r>
              <a:rPr lang="hu-HU" sz="2800" dirty="0"/>
              <a:t>ű</a:t>
            </a:r>
            <a:r>
              <a:rPr lang="en-US" sz="2800" dirty="0"/>
              <a:t> </a:t>
            </a:r>
            <a:r>
              <a:rPr lang="en-US" sz="2800" dirty="0" err="1"/>
              <a:t>olvasni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megérteni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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/>
              <a:t>Szoftverfejlesztés</a:t>
            </a:r>
            <a:r>
              <a:rPr lang="en-US" sz="2800" dirty="0"/>
              <a:t> -&gt; </a:t>
            </a:r>
            <a:r>
              <a:rPr lang="en-US" sz="2800" dirty="0" err="1"/>
              <a:t>Csapatmunka</a:t>
            </a:r>
            <a:endParaRPr lang="en-US" sz="2800" dirty="0"/>
          </a:p>
          <a:p>
            <a:pPr lvl="1">
              <a:buClrTx/>
              <a:buSzPct val="100000"/>
              <a:buFont typeface="Arial" panose="020B0604020202020204" pitchFamily="34" charset="0"/>
              <a:buChar char="−"/>
            </a:pPr>
            <a:r>
              <a:rPr lang="en-US" sz="2800" dirty="0"/>
              <a:t>A </a:t>
            </a:r>
            <a:r>
              <a:rPr lang="en-US" sz="2800" dirty="0" err="1"/>
              <a:t>kód</a:t>
            </a:r>
            <a:r>
              <a:rPr lang="en-US" sz="2800" dirty="0"/>
              <a:t> </a:t>
            </a:r>
            <a:r>
              <a:rPr lang="en-US" sz="2800" dirty="0" err="1"/>
              <a:t>sohasem</a:t>
            </a:r>
            <a:r>
              <a:rPr lang="en-US" sz="2800" dirty="0"/>
              <a:t> </a:t>
            </a:r>
            <a:r>
              <a:rPr lang="en-US" sz="2800" dirty="0" err="1"/>
              <a:t>egyszer</a:t>
            </a:r>
            <a:r>
              <a:rPr lang="en-US" sz="2800" dirty="0"/>
              <a:t> </a:t>
            </a:r>
            <a:r>
              <a:rPr lang="en-US" sz="2800" dirty="0" err="1"/>
              <a:t>íródik</a:t>
            </a:r>
            <a:endParaRPr lang="en-US" sz="2800" dirty="0"/>
          </a:p>
          <a:p>
            <a:pPr lvl="1">
              <a:buClrTx/>
              <a:buSzPct val="100000"/>
              <a:buFont typeface="Arial" panose="020B0604020202020204" pitchFamily="34" charset="0"/>
              <a:buChar char="−"/>
            </a:pPr>
            <a:r>
              <a:rPr lang="en-US" sz="2800" dirty="0" err="1"/>
              <a:t>Mások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r>
              <a:rPr lang="en-US" sz="2800" dirty="0"/>
              <a:t> </a:t>
            </a:r>
            <a:r>
              <a:rPr lang="en-US" sz="2800" dirty="0" err="1"/>
              <a:t>saját</a:t>
            </a:r>
            <a:r>
              <a:rPr lang="en-US" sz="2800" dirty="0"/>
              <a:t> </a:t>
            </a:r>
            <a:r>
              <a:rPr lang="en-US" sz="2800" dirty="0" err="1"/>
              <a:t>munká</a:t>
            </a:r>
            <a:r>
              <a:rPr lang="hu-HU" sz="2800" dirty="0"/>
              <a:t>n</a:t>
            </a:r>
            <a:r>
              <a:rPr lang="en-US" sz="2800" dirty="0" err="1"/>
              <a:t>kat</a:t>
            </a:r>
            <a:r>
              <a:rPr lang="en-US" sz="2800" dirty="0"/>
              <a:t> </a:t>
            </a:r>
            <a:r>
              <a:rPr lang="en-US" sz="2800" dirty="0" err="1"/>
              <a:t>tudjuk</a:t>
            </a:r>
            <a:r>
              <a:rPr lang="en-US" sz="2800" dirty="0"/>
              <a:t> </a:t>
            </a:r>
            <a:r>
              <a:rPr lang="en-US" sz="2800" dirty="0" err="1"/>
              <a:t>vele</a:t>
            </a:r>
            <a:r>
              <a:rPr lang="en-US" sz="2800" dirty="0"/>
              <a:t> </a:t>
            </a:r>
            <a:r>
              <a:rPr lang="en-US" sz="2800" dirty="0" err="1"/>
              <a:t>könnyíteni</a:t>
            </a:r>
            <a:endParaRPr lang="en-US" sz="2800" dirty="0"/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/>
              <a:t>Könny</a:t>
            </a:r>
            <a:r>
              <a:rPr lang="hu-HU" sz="2800" dirty="0"/>
              <a:t>ű</a:t>
            </a:r>
            <a:r>
              <a:rPr lang="en-US" sz="2800" dirty="0"/>
              <a:t> </a:t>
            </a:r>
            <a:r>
              <a:rPr lang="en-US" sz="2800" dirty="0" err="1"/>
              <a:t>megérteni</a:t>
            </a:r>
            <a:endParaRPr lang="hu-HU" sz="2800" dirty="0"/>
          </a:p>
          <a:p>
            <a:pPr lvl="1">
              <a:buClrTx/>
              <a:buSzPct val="100000"/>
              <a:buFont typeface="Arial" panose="020B0604020202020204" pitchFamily="34" charset="0"/>
              <a:buChar char="−"/>
            </a:pPr>
            <a:r>
              <a:rPr lang="hu-HU" sz="2600" dirty="0"/>
              <a:t>F</a:t>
            </a:r>
            <a:r>
              <a:rPr lang="en-US" sz="2600" dirty="0" err="1"/>
              <a:t>ejlesztési</a:t>
            </a:r>
            <a:r>
              <a:rPr lang="en-US" sz="2600" dirty="0"/>
              <a:t> </a:t>
            </a:r>
            <a:r>
              <a:rPr lang="en-US" sz="2600" dirty="0" err="1"/>
              <a:t>idő</a:t>
            </a:r>
            <a:r>
              <a:rPr lang="en-US" sz="2600" dirty="0"/>
              <a:t> </a:t>
            </a:r>
            <a:r>
              <a:rPr lang="en-US" sz="2600" dirty="0" err="1"/>
              <a:t>csökken</a:t>
            </a:r>
            <a:endParaRPr lang="en-US" sz="2600" dirty="0"/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/>
              <a:t>Könny</a:t>
            </a:r>
            <a:r>
              <a:rPr lang="hu-HU" sz="2800" dirty="0"/>
              <a:t>ű</a:t>
            </a:r>
            <a:r>
              <a:rPr lang="en-US" sz="2800" dirty="0"/>
              <a:t> </a:t>
            </a:r>
            <a:r>
              <a:rPr lang="en-US" sz="2800" dirty="0" err="1"/>
              <a:t>tesztelni</a:t>
            </a:r>
            <a:endParaRPr lang="hu-HU" sz="2800" dirty="0"/>
          </a:p>
          <a:p>
            <a:pPr lvl="1">
              <a:buClrTx/>
              <a:buSzPct val="100000"/>
              <a:buFont typeface="Arial" panose="020B0604020202020204" pitchFamily="34" charset="0"/>
              <a:buChar char="−"/>
            </a:pPr>
            <a:r>
              <a:rPr lang="hu-HU" sz="2600" dirty="0"/>
              <a:t>T</a:t>
            </a:r>
            <a:r>
              <a:rPr lang="en-US" sz="2600" dirty="0" err="1"/>
              <a:t>esztelési</a:t>
            </a:r>
            <a:r>
              <a:rPr lang="en-US" sz="2600" dirty="0"/>
              <a:t> </a:t>
            </a:r>
            <a:r>
              <a:rPr lang="en-US" sz="2600" dirty="0" err="1"/>
              <a:t>idő</a:t>
            </a:r>
            <a:r>
              <a:rPr lang="en-US" sz="2600" dirty="0"/>
              <a:t> </a:t>
            </a:r>
            <a:r>
              <a:rPr lang="en-US" sz="2600" dirty="0" err="1"/>
              <a:t>csökken</a:t>
            </a:r>
            <a:endParaRPr lang="en-US" sz="2600" dirty="0"/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/>
              <a:t>Könnyű</a:t>
            </a:r>
            <a:r>
              <a:rPr lang="en-US" sz="2800" dirty="0"/>
              <a:t> bug-</a:t>
            </a:r>
            <a:r>
              <a:rPr lang="en-US" sz="2800" dirty="0" err="1"/>
              <a:t>ot</a:t>
            </a:r>
            <a:r>
              <a:rPr lang="en-US" sz="2800" dirty="0"/>
              <a:t> </a:t>
            </a:r>
            <a:r>
              <a:rPr lang="en-US" sz="2800" dirty="0" err="1"/>
              <a:t>javítani</a:t>
            </a:r>
            <a:r>
              <a:rPr lang="en-US" sz="2800" dirty="0"/>
              <a:t> </a:t>
            </a:r>
            <a:r>
              <a:rPr lang="en-US" sz="2800" dirty="0" err="1"/>
              <a:t>és</a:t>
            </a:r>
            <a:endParaRPr lang="hu-HU" sz="2800" dirty="0"/>
          </a:p>
          <a:p>
            <a:pPr marL="0" indent="0">
              <a:buClrTx/>
              <a:buSzPct val="100000"/>
              <a:buNone/>
            </a:pPr>
            <a:r>
              <a:rPr lang="hu-HU" sz="2800" dirty="0"/>
              <a:t>    </a:t>
            </a:r>
            <a:r>
              <a:rPr lang="en-US" sz="2800" dirty="0" err="1"/>
              <a:t>élvezhetőbb</a:t>
            </a:r>
            <a:r>
              <a:rPr lang="en-US" sz="2800" dirty="0"/>
              <a:t> </a:t>
            </a:r>
            <a:r>
              <a:rPr lang="en-US" sz="2800" dirty="0" err="1"/>
              <a:t>lesz</a:t>
            </a:r>
            <a:r>
              <a:rPr lang="en-US" sz="2800" dirty="0"/>
              <a:t> a </a:t>
            </a:r>
            <a:r>
              <a:rPr lang="en-US" sz="2800" dirty="0" err="1"/>
              <a:t>munka</a:t>
            </a:r>
            <a:endParaRPr lang="en-US" sz="2800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27" name="Picture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56021"/>
            <a:ext cx="3456384" cy="272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3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760639" cy="936104"/>
          </a:xfrm>
        </p:spPr>
        <p:txBody>
          <a:bodyPr/>
          <a:lstStyle/>
          <a:p>
            <a:r>
              <a:rPr lang="en-US" dirty="0"/>
              <a:t>Hogyan? – Elnevezések (1)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F07711-F32E-49B0-A268-21AA10000F5F}"/>
              </a:ext>
            </a:extLst>
          </p:cNvPr>
          <p:cNvSpPr txBox="1">
            <a:spLocks/>
          </p:cNvSpPr>
          <p:nvPr/>
        </p:nvSpPr>
        <p:spPr>
          <a:xfrm>
            <a:off x="467544" y="1844824"/>
            <a:ext cx="7992888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Találékony</a:t>
            </a:r>
            <a:r>
              <a:rPr lang="en-US" sz="2800" dirty="0"/>
              <a:t> </a:t>
            </a:r>
            <a:r>
              <a:rPr lang="en-US" sz="2800" dirty="0" err="1"/>
              <a:t>nevek</a:t>
            </a: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i="1" dirty="0"/>
              <a:t>Rossz: int d; //time in days</a:t>
            </a:r>
            <a:endParaRPr lang="hu-HU" sz="2000" i="1" dirty="0"/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i="1" dirty="0" err="1"/>
              <a:t>Jó</a:t>
            </a:r>
            <a:r>
              <a:rPr lang="en-US" sz="2000" i="1" dirty="0"/>
              <a:t>: int days;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Könnyen</a:t>
            </a:r>
            <a:r>
              <a:rPr lang="en-US" sz="2800" dirty="0"/>
              <a:t> </a:t>
            </a:r>
            <a:r>
              <a:rPr lang="en-US" sz="2800" dirty="0" err="1"/>
              <a:t>olvasható</a:t>
            </a:r>
            <a:r>
              <a:rPr lang="en-US" sz="2800" dirty="0"/>
              <a:t> </a:t>
            </a:r>
            <a:r>
              <a:rPr lang="en-US" sz="2800" dirty="0" err="1"/>
              <a:t>nevek</a:t>
            </a:r>
            <a:r>
              <a:rPr lang="en-US" sz="28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i="1" dirty="0"/>
              <a:t>Rossz: long </a:t>
            </a:r>
            <a:r>
              <a:rPr lang="en-US" sz="2000" i="1" dirty="0" err="1"/>
              <a:t>tInMls</a:t>
            </a:r>
            <a:r>
              <a:rPr lang="en-US" sz="2000" i="1" dirty="0"/>
              <a:t>;</a:t>
            </a:r>
            <a:endParaRPr lang="hu-HU" sz="2000" i="1" dirty="0"/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i="1" dirty="0" err="1"/>
              <a:t>Jó</a:t>
            </a:r>
            <a:r>
              <a:rPr lang="en-US" sz="2000" i="1" dirty="0"/>
              <a:t>: long </a:t>
            </a:r>
            <a:r>
              <a:rPr lang="en-US" sz="2000" i="1" dirty="0" err="1"/>
              <a:t>timeInMilliseconds</a:t>
            </a:r>
            <a:r>
              <a:rPr lang="en-US" sz="2000" i="1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Konzisztencia</a:t>
            </a: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i="1" dirty="0"/>
              <a:t>Rossz: getSize(); </a:t>
            </a:r>
            <a:r>
              <a:rPr lang="en-US" sz="2000" i="1" dirty="0" err="1"/>
              <a:t>retrieveWeight</a:t>
            </a:r>
            <a:r>
              <a:rPr lang="en-US" sz="2000" i="1" dirty="0"/>
              <a:t>();</a:t>
            </a:r>
            <a:endParaRPr lang="hu-HU" sz="2000" i="1" dirty="0"/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i="1" dirty="0" err="1"/>
              <a:t>Jó</a:t>
            </a:r>
            <a:r>
              <a:rPr lang="en-US" sz="2000" i="1" dirty="0"/>
              <a:t>: getSize(); </a:t>
            </a:r>
            <a:r>
              <a:rPr lang="en-US" sz="2000" i="1" dirty="0" err="1"/>
              <a:t>getWeight</a:t>
            </a:r>
            <a:r>
              <a:rPr lang="en-US" sz="2000" i="1" dirty="0"/>
              <a:t>();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Nevek</a:t>
            </a:r>
            <a:r>
              <a:rPr lang="en-US" sz="2800" dirty="0"/>
              <a:t> </a:t>
            </a:r>
            <a:r>
              <a:rPr lang="en-US" sz="2800" dirty="0" err="1"/>
              <a:t>hossza</a:t>
            </a: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i="1" dirty="0" err="1"/>
              <a:t>Rossz</a:t>
            </a:r>
            <a:r>
              <a:rPr lang="en-US" sz="2000" i="1" dirty="0"/>
              <a:t>: List&lt;Customer&gt; </a:t>
            </a:r>
            <a:r>
              <a:rPr lang="en-US" sz="2000" i="1" dirty="0" err="1"/>
              <a:t>theCustomerListWithoutFilter</a:t>
            </a:r>
            <a:r>
              <a:rPr lang="hu-HU" sz="2000" i="1" dirty="0"/>
              <a:t>;</a:t>
            </a:r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US" sz="2000" i="1" dirty="0" err="1"/>
              <a:t>Jó</a:t>
            </a:r>
            <a:r>
              <a:rPr lang="en-US" sz="2000" i="1" dirty="0"/>
              <a:t>:</a:t>
            </a:r>
            <a:r>
              <a:rPr lang="hu-HU" sz="2000" i="1" dirty="0"/>
              <a:t> </a:t>
            </a:r>
            <a:r>
              <a:rPr lang="en-US" sz="2000" i="1" dirty="0"/>
              <a:t>List&lt;Customer&gt; </a:t>
            </a:r>
            <a:r>
              <a:rPr lang="en-US" sz="2000" i="1" dirty="0" err="1"/>
              <a:t>allCustomers</a:t>
            </a:r>
            <a:r>
              <a:rPr lang="en-US" sz="2000" i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587836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204131" cy="936104"/>
          </a:xfrm>
        </p:spPr>
        <p:txBody>
          <a:bodyPr/>
          <a:lstStyle/>
          <a:p>
            <a:r>
              <a:rPr lang="en-US" dirty="0"/>
              <a:t>Hogyan? – Elnevezések (2)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7A0598-3AE8-4336-B413-151AC2986A0A}"/>
              </a:ext>
            </a:extLst>
          </p:cNvPr>
          <p:cNvSpPr>
            <a:spLocks noGrp="1"/>
          </p:cNvSpPr>
          <p:nvPr/>
        </p:nvSpPr>
        <p:spPr>
          <a:xfrm>
            <a:off x="251520" y="1628800"/>
            <a:ext cx="8623013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/>
              <a:t>Általános</a:t>
            </a:r>
            <a:r>
              <a:rPr lang="en-US" sz="2400" dirty="0"/>
              <a:t> </a:t>
            </a:r>
            <a:r>
              <a:rPr lang="en-US" sz="2400" dirty="0" err="1"/>
              <a:t>kódololási</a:t>
            </a:r>
            <a:r>
              <a:rPr lang="en-US" sz="2400" dirty="0"/>
              <a:t> </a:t>
            </a:r>
            <a:r>
              <a:rPr lang="en-US" sz="2400" dirty="0" err="1"/>
              <a:t>konvenciók</a:t>
            </a:r>
            <a:endParaRPr lang="en-US" sz="2400" dirty="0"/>
          </a:p>
          <a:p>
            <a:pPr marL="457200" lvl="1" indent="0">
              <a:buClrTx/>
              <a:buSzPct val="100000"/>
              <a:buNone/>
            </a:pPr>
            <a:r>
              <a:rPr lang="en-US" i="1" u="sng" dirty="0" err="1"/>
              <a:t>Rossz</a:t>
            </a:r>
            <a:r>
              <a:rPr lang="en-US" i="1" u="sng" dirty="0"/>
              <a:t>:</a:t>
            </a:r>
            <a:r>
              <a:rPr lang="hu-HU" i="1" dirty="0"/>
              <a:t>								</a:t>
            </a:r>
            <a:r>
              <a:rPr lang="en-US" i="1" u="sng" dirty="0" err="1"/>
              <a:t>Jó</a:t>
            </a:r>
            <a:r>
              <a:rPr lang="en-US" i="1" u="sng" dirty="0"/>
              <a:t>:</a:t>
            </a:r>
          </a:p>
          <a:p>
            <a:pPr marL="0" indent="0">
              <a:buClrTx/>
              <a:buSzPct val="100000"/>
              <a:buNone/>
            </a:pPr>
            <a:r>
              <a:rPr lang="hu-HU" i="1" dirty="0"/>
              <a:t>	</a:t>
            </a:r>
            <a:r>
              <a:rPr lang="en-US" i="1" dirty="0" err="1"/>
              <a:t>const</a:t>
            </a:r>
            <a:r>
              <a:rPr lang="en-US" i="1" dirty="0"/>
              <a:t> </a:t>
            </a:r>
            <a:r>
              <a:rPr lang="en-US" i="1" dirty="0" err="1"/>
              <a:t>int</a:t>
            </a:r>
            <a:r>
              <a:rPr lang="en-US" i="1" dirty="0"/>
              <a:t> max = 1;					</a:t>
            </a:r>
            <a:r>
              <a:rPr lang="en-US" i="1" dirty="0" err="1"/>
              <a:t>const</a:t>
            </a:r>
            <a:r>
              <a:rPr lang="en-US" i="1" dirty="0"/>
              <a:t> </a:t>
            </a:r>
            <a:r>
              <a:rPr lang="en-US" i="1" dirty="0" err="1"/>
              <a:t>int</a:t>
            </a:r>
            <a:r>
              <a:rPr lang="en-US" i="1" dirty="0"/>
              <a:t> MAX = 1;</a:t>
            </a:r>
          </a:p>
          <a:p>
            <a:pPr marL="0" indent="0">
              <a:buClrTx/>
              <a:buSzPct val="100000"/>
              <a:buNone/>
            </a:pPr>
            <a:r>
              <a:rPr lang="hu-HU" i="1" dirty="0"/>
              <a:t>	</a:t>
            </a:r>
            <a:r>
              <a:rPr lang="en-US" i="1" dirty="0"/>
              <a:t>public interface Customer		</a:t>
            </a:r>
            <a:r>
              <a:rPr lang="hu-HU" i="1" dirty="0"/>
              <a:t>	</a:t>
            </a:r>
            <a:r>
              <a:rPr lang="en-US" i="1" dirty="0"/>
              <a:t>public interface </a:t>
            </a:r>
            <a:r>
              <a:rPr lang="en-US" i="1" dirty="0" err="1"/>
              <a:t>ICustomer</a:t>
            </a:r>
            <a:endParaRPr lang="en-US" i="1" dirty="0"/>
          </a:p>
          <a:p>
            <a:pPr marL="0" indent="0">
              <a:buClrTx/>
              <a:buSzPct val="100000"/>
              <a:buNone/>
            </a:pPr>
            <a:r>
              <a:rPr lang="hu-HU" i="1" dirty="0"/>
              <a:t>	</a:t>
            </a:r>
            <a:r>
              <a:rPr lang="en-US" i="1" dirty="0"/>
              <a:t>public class </a:t>
            </a:r>
            <a:r>
              <a:rPr lang="en-US" i="1" dirty="0" err="1"/>
              <a:t>personaddress</a:t>
            </a:r>
            <a:r>
              <a:rPr lang="en-US" i="1" dirty="0"/>
              <a:t>		</a:t>
            </a:r>
            <a:r>
              <a:rPr lang="hu-HU" i="1" dirty="0"/>
              <a:t>	</a:t>
            </a:r>
            <a:r>
              <a:rPr lang="en-US" i="1" dirty="0"/>
              <a:t>public class </a:t>
            </a:r>
            <a:r>
              <a:rPr lang="en-US" i="1" dirty="0" err="1"/>
              <a:t>PersonAddress</a:t>
            </a:r>
            <a:endParaRPr lang="en-US" i="1" dirty="0"/>
          </a:p>
          <a:p>
            <a:pPr marL="0" indent="0">
              <a:buClrTx/>
              <a:buSzPct val="100000"/>
              <a:buNone/>
            </a:pPr>
            <a:r>
              <a:rPr lang="hu-HU" i="1" dirty="0"/>
              <a:t>	</a:t>
            </a:r>
            <a:r>
              <a:rPr lang="en-US" i="1" dirty="0"/>
              <a:t>void </a:t>
            </a:r>
            <a:r>
              <a:rPr lang="en-US" i="1" dirty="0" err="1"/>
              <a:t>getallcustomers</a:t>
            </a:r>
            <a:r>
              <a:rPr lang="en-US" i="1" dirty="0"/>
              <a:t>()				void </a:t>
            </a:r>
            <a:r>
              <a:rPr lang="en-US" i="1" dirty="0" err="1"/>
              <a:t>getAllCustomers</a:t>
            </a:r>
            <a:r>
              <a:rPr lang="en-US" i="1" dirty="0"/>
              <a:t>()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en-US" i="1" dirty="0"/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/>
              <a:t>Kommentek</a:t>
            </a:r>
            <a:endParaRPr lang="hu-HU" sz="2400" dirty="0"/>
          </a:p>
          <a:p>
            <a:pPr lvl="1">
              <a:buClrTx/>
              <a:buSzPct val="100000"/>
              <a:buFont typeface="Arial" panose="020B0604020202020204" pitchFamily="34" charset="0"/>
              <a:buChar char="−"/>
            </a:pPr>
            <a:r>
              <a:rPr lang="en-US" dirty="0" err="1"/>
              <a:t>Rossz</a:t>
            </a:r>
            <a:r>
              <a:rPr lang="en-US" dirty="0"/>
              <a:t> </a:t>
            </a:r>
            <a:r>
              <a:rPr lang="en-US" dirty="0" err="1"/>
              <a:t>kódot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teszi</a:t>
            </a:r>
            <a:r>
              <a:rPr lang="en-US" dirty="0"/>
              <a:t> </a:t>
            </a:r>
            <a:r>
              <a:rPr lang="en-US" dirty="0" err="1"/>
              <a:t>jobbá</a:t>
            </a:r>
            <a:r>
              <a:rPr lang="en-US" dirty="0"/>
              <a:t> a comment</a:t>
            </a:r>
            <a:endParaRPr lang="hu-HU" dirty="0"/>
          </a:p>
          <a:p>
            <a:pPr lvl="2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 err="1"/>
              <a:t>érdemes</a:t>
            </a:r>
            <a:r>
              <a:rPr lang="en-US" dirty="0"/>
              <a:t> </a:t>
            </a:r>
            <a:r>
              <a:rPr lang="en-US" dirty="0" err="1"/>
              <a:t>újraírni</a:t>
            </a:r>
            <a:endParaRPr lang="en-US" dirty="0"/>
          </a:p>
          <a:p>
            <a:pPr lvl="1">
              <a:buClrTx/>
              <a:buSzPct val="100000"/>
              <a:buFont typeface="Arial" panose="020B0604020202020204" pitchFamily="34" charset="0"/>
              <a:buChar char="−"/>
            </a:pPr>
            <a:r>
              <a:rPr lang="en-US" dirty="0" err="1"/>
              <a:t>Dokumentációhoz</a:t>
            </a:r>
            <a:r>
              <a:rPr lang="en-US" dirty="0"/>
              <a:t>, </a:t>
            </a:r>
            <a:r>
              <a:rPr lang="en-US" dirty="0" err="1"/>
              <a:t>illetve</a:t>
            </a:r>
            <a:r>
              <a:rPr lang="en-US" dirty="0"/>
              <a:t> </a:t>
            </a:r>
            <a:r>
              <a:rPr lang="en-US" dirty="0" err="1"/>
              <a:t>fejlesztéshez</a:t>
            </a:r>
            <a:r>
              <a:rPr lang="en-US" dirty="0"/>
              <a:t>/</a:t>
            </a:r>
            <a:r>
              <a:rPr lang="en-US" dirty="0" err="1"/>
              <a:t>debughoz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jön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1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204131" cy="936104"/>
          </a:xfrm>
        </p:spPr>
        <p:txBody>
          <a:bodyPr/>
          <a:lstStyle/>
          <a:p>
            <a:r>
              <a:rPr lang="en-US" dirty="0"/>
              <a:t>Hogyan? - Alapelvek </a:t>
            </a:r>
          </a:p>
        </p:txBody>
      </p:sp>
      <p:sp>
        <p:nvSpPr>
          <p:cNvPr id="9" name="Content Placeholder 2"/>
          <p:cNvSpPr>
            <a:spLocks noGrp="1"/>
          </p:cNvSpPr>
          <p:nvPr/>
        </p:nvSpPr>
        <p:spPr>
          <a:xfrm>
            <a:off x="395536" y="1897815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DRY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KISS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YAGNI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200" dirty="0"/>
              <a:t>SOLID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91021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989" y="102662"/>
            <a:ext cx="8085138" cy="1008063"/>
          </a:xfrm>
        </p:spPr>
        <p:txBody>
          <a:bodyPr/>
          <a:lstStyle/>
          <a:p>
            <a:r>
              <a:rPr lang="en-US" dirty="0"/>
              <a:t>Hogyan? - DRY</a:t>
            </a:r>
            <a:endParaRPr lang="hu-HU" altLang="hu-HU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438985" y="1791173"/>
            <a:ext cx="7921107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D</a:t>
            </a:r>
            <a:r>
              <a:rPr lang="en-US" sz="3200" dirty="0"/>
              <a:t>on’t </a:t>
            </a:r>
            <a:r>
              <a:rPr lang="en-US" sz="3200" b="1" dirty="0">
                <a:solidFill>
                  <a:srgbClr val="FF0000"/>
                </a:solidFill>
              </a:rPr>
              <a:t>r</a:t>
            </a:r>
            <a:r>
              <a:rPr lang="en-US" sz="3200" dirty="0"/>
              <a:t>epeat </a:t>
            </a:r>
            <a:r>
              <a:rPr lang="en-US" sz="3200" b="1" dirty="0">
                <a:solidFill>
                  <a:srgbClr val="FF0000"/>
                </a:solidFill>
              </a:rPr>
              <a:t>y</a:t>
            </a:r>
            <a:r>
              <a:rPr lang="en-US" sz="3200" dirty="0"/>
              <a:t>ourself!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−"/>
            </a:pPr>
            <a:r>
              <a:rPr lang="en-US" sz="2800" dirty="0" err="1"/>
              <a:t>Célja</a:t>
            </a:r>
            <a:r>
              <a:rPr lang="en-US" sz="2800" dirty="0"/>
              <a:t> </a:t>
            </a:r>
            <a:r>
              <a:rPr lang="en-US" sz="2800" dirty="0" err="1"/>
              <a:t>csökkenteni</a:t>
            </a:r>
            <a:r>
              <a:rPr lang="en-US" sz="2800" dirty="0"/>
              <a:t> a </a:t>
            </a:r>
            <a:r>
              <a:rPr lang="en-US" sz="2800" dirty="0" err="1"/>
              <a:t>kódnak</a:t>
            </a:r>
            <a:r>
              <a:rPr lang="en-US" sz="2800" dirty="0"/>
              <a:t>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ismétlődését</a:t>
            </a:r>
            <a:endParaRPr lang="en-US" sz="2800" dirty="0"/>
          </a:p>
          <a:p>
            <a:pPr lvl="1">
              <a:buClrTx/>
              <a:buSzPct val="100000"/>
              <a:buFont typeface="Arial" panose="020B0604020202020204" pitchFamily="34" charset="0"/>
              <a:buChar char="−"/>
            </a:pPr>
            <a:r>
              <a:rPr lang="en-US" sz="2800" dirty="0"/>
              <a:t>Ha </a:t>
            </a:r>
            <a:r>
              <a:rPr lang="en-US" sz="2800" dirty="0" err="1"/>
              <a:t>javítani</a:t>
            </a:r>
            <a:r>
              <a:rPr lang="en-US" sz="2800" dirty="0"/>
              <a:t> </a:t>
            </a:r>
            <a:r>
              <a:rPr lang="en-US" sz="2800" dirty="0" err="1"/>
              <a:t>kell</a:t>
            </a:r>
            <a:r>
              <a:rPr lang="en-US" sz="2800" dirty="0"/>
              <a:t>, </a:t>
            </a:r>
            <a:r>
              <a:rPr lang="en-US" sz="2800" dirty="0" err="1"/>
              <a:t>akkor</a:t>
            </a:r>
            <a:r>
              <a:rPr lang="en-US" sz="2800" dirty="0"/>
              <a:t> </a:t>
            </a:r>
            <a:r>
              <a:rPr lang="en-US" sz="2800" dirty="0" err="1"/>
              <a:t>csak</a:t>
            </a:r>
            <a:r>
              <a:rPr lang="en-US" sz="2800" dirty="0"/>
              <a:t> </a:t>
            </a:r>
            <a:r>
              <a:rPr lang="en-US" sz="2800" dirty="0" err="1"/>
              <a:t>egy</a:t>
            </a:r>
            <a:r>
              <a:rPr lang="en-US" sz="2800" dirty="0"/>
              <a:t> </a:t>
            </a:r>
            <a:r>
              <a:rPr lang="en-US" sz="2800" dirty="0" err="1"/>
              <a:t>helyen</a:t>
            </a:r>
            <a:r>
              <a:rPr lang="en-US" sz="2800" dirty="0"/>
              <a:t> </a:t>
            </a:r>
            <a:r>
              <a:rPr lang="en-US" sz="2800" dirty="0" err="1"/>
              <a:t>kell</a:t>
            </a:r>
            <a:endParaRPr lang="en-US" sz="2800" dirty="0"/>
          </a:p>
          <a:p>
            <a:pPr lvl="1">
              <a:buClrTx/>
              <a:buSzPct val="100000"/>
              <a:buFont typeface="Arial" panose="020B0604020202020204" pitchFamily="34" charset="0"/>
              <a:buChar char="−"/>
            </a:pPr>
            <a:r>
              <a:rPr lang="en-US" sz="2800" dirty="0" err="1"/>
              <a:t>Szervezzük</a:t>
            </a:r>
            <a:r>
              <a:rPr lang="en-US" sz="2800" dirty="0"/>
              <a:t> </a:t>
            </a:r>
            <a:r>
              <a:rPr lang="en-US" sz="2800" dirty="0" err="1"/>
              <a:t>ki</a:t>
            </a:r>
            <a:r>
              <a:rPr lang="en-US" sz="2800" dirty="0"/>
              <a:t> </a:t>
            </a:r>
            <a:r>
              <a:rPr lang="en-US" sz="2800" dirty="0" err="1"/>
              <a:t>metódusként</a:t>
            </a:r>
            <a:r>
              <a:rPr lang="en-US" sz="2800" dirty="0"/>
              <a:t>, </a:t>
            </a:r>
            <a:r>
              <a:rPr lang="en-US" sz="2800" dirty="0" err="1"/>
              <a:t>tegyük</a:t>
            </a:r>
            <a:r>
              <a:rPr lang="en-US" sz="2800" dirty="0"/>
              <a:t> </a:t>
            </a:r>
            <a:r>
              <a:rPr lang="en-US" sz="2800" dirty="0" err="1"/>
              <a:t>globálissá</a:t>
            </a:r>
            <a:r>
              <a:rPr lang="en-US" sz="2800" dirty="0"/>
              <a:t> </a:t>
            </a:r>
            <a:r>
              <a:rPr lang="en-US" sz="2800" dirty="0" err="1"/>
              <a:t>stb</a:t>
            </a:r>
            <a:r>
              <a:rPr lang="en-US" sz="2800" dirty="0"/>
              <a:t>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86852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Hogyan? - KISS</a:t>
            </a:r>
            <a:endParaRPr lang="hu-HU" dirty="0"/>
          </a:p>
        </p:txBody>
      </p:sp>
      <p:sp>
        <p:nvSpPr>
          <p:cNvPr id="9" name="Content Placeholder 2"/>
          <p:cNvSpPr>
            <a:spLocks noGrp="1"/>
          </p:cNvSpPr>
          <p:nvPr/>
        </p:nvSpPr>
        <p:spPr>
          <a:xfrm>
            <a:off x="447989" y="1844824"/>
            <a:ext cx="82333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hu-HU" sz="3200" b="1" noProof="1">
                <a:solidFill>
                  <a:srgbClr val="FF0000"/>
                </a:solidFill>
              </a:rPr>
              <a:t>K</a:t>
            </a:r>
            <a:r>
              <a:rPr lang="hu-HU" sz="3200" noProof="1"/>
              <a:t>eep </a:t>
            </a:r>
            <a:r>
              <a:rPr lang="hu-HU" sz="3200" b="1" noProof="1">
                <a:solidFill>
                  <a:srgbClr val="FF0000"/>
                </a:solidFill>
              </a:rPr>
              <a:t>i</a:t>
            </a:r>
            <a:r>
              <a:rPr lang="hu-HU" sz="3200" noProof="1"/>
              <a:t>t </a:t>
            </a:r>
            <a:r>
              <a:rPr lang="hu-HU" sz="3200" b="1" noProof="1">
                <a:solidFill>
                  <a:srgbClr val="FF0000"/>
                </a:solidFill>
              </a:rPr>
              <a:t>s</a:t>
            </a:r>
            <a:r>
              <a:rPr lang="hu-HU" sz="3200" noProof="1"/>
              <a:t>imple and </a:t>
            </a:r>
            <a:r>
              <a:rPr lang="hu-HU" sz="3200" b="1" noProof="1">
                <a:solidFill>
                  <a:srgbClr val="FF0000"/>
                </a:solidFill>
              </a:rPr>
              <a:t>s</a:t>
            </a:r>
            <a:r>
              <a:rPr lang="hu-HU" sz="3200" noProof="1"/>
              <a:t>traightforward</a:t>
            </a:r>
            <a:endParaRPr lang="en-US" sz="3200" noProof="1"/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noProof="1">
                <a:solidFill>
                  <a:srgbClr val="FF0000"/>
                </a:solidFill>
              </a:rPr>
              <a:t>K</a:t>
            </a:r>
            <a:r>
              <a:rPr lang="en-US" sz="3200" noProof="1"/>
              <a:t>eep </a:t>
            </a:r>
            <a:r>
              <a:rPr lang="en-US" sz="3200" b="1" noProof="1">
                <a:solidFill>
                  <a:srgbClr val="FF0000"/>
                </a:solidFill>
              </a:rPr>
              <a:t>i</a:t>
            </a:r>
            <a:r>
              <a:rPr lang="en-US" sz="3200" noProof="1"/>
              <a:t>t </a:t>
            </a:r>
            <a:r>
              <a:rPr lang="en-US" sz="3200" b="1" noProof="1">
                <a:solidFill>
                  <a:srgbClr val="FF0000"/>
                </a:solidFill>
              </a:rPr>
              <a:t>s</a:t>
            </a:r>
            <a:r>
              <a:rPr lang="en-US" sz="3200" noProof="1"/>
              <a:t>imple, </a:t>
            </a:r>
            <a:r>
              <a:rPr lang="en-US" sz="3200" b="1" noProof="1">
                <a:solidFill>
                  <a:srgbClr val="FF0000"/>
                </a:solidFill>
              </a:rPr>
              <a:t>s</a:t>
            </a:r>
            <a:r>
              <a:rPr lang="en-US" sz="3200" noProof="1"/>
              <a:t>tupid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noProof="1">
                <a:solidFill>
                  <a:srgbClr val="FF0000"/>
                </a:solidFill>
              </a:rPr>
              <a:t>K</a:t>
            </a:r>
            <a:r>
              <a:rPr lang="en-US" sz="3200" noProof="1"/>
              <a:t>eep </a:t>
            </a:r>
            <a:r>
              <a:rPr lang="en-US" sz="3200" b="1" noProof="1">
                <a:solidFill>
                  <a:srgbClr val="FF0000"/>
                </a:solidFill>
              </a:rPr>
              <a:t>i</a:t>
            </a:r>
            <a:r>
              <a:rPr lang="en-US" sz="3200" noProof="1"/>
              <a:t>t </a:t>
            </a:r>
            <a:r>
              <a:rPr lang="en-US" sz="3200" b="1" noProof="1">
                <a:solidFill>
                  <a:srgbClr val="FF0000"/>
                </a:solidFill>
              </a:rPr>
              <a:t>s</a:t>
            </a:r>
            <a:r>
              <a:rPr lang="en-US" sz="3200" noProof="1"/>
              <a:t>hort and </a:t>
            </a:r>
            <a:r>
              <a:rPr lang="en-US" sz="3200" b="1" noProof="1">
                <a:solidFill>
                  <a:srgbClr val="FF0000"/>
                </a:solidFill>
              </a:rPr>
              <a:t>s</a:t>
            </a:r>
            <a:r>
              <a:rPr lang="en-US" sz="3200" noProof="1"/>
              <a:t>imple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</a:pPr>
            <a:r>
              <a:rPr lang="hu-HU" sz="2800" noProof="1"/>
              <a:t>Az egyszerűbb job</a:t>
            </a:r>
            <a:r>
              <a:rPr lang="en-US" sz="2800" noProof="1"/>
              <a:t>b, kerüljük a komplexitást</a:t>
            </a:r>
          </a:p>
        </p:txBody>
      </p:sp>
    </p:spTree>
    <p:extLst>
      <p:ext uri="{BB962C8B-B14F-4D97-AF65-F5344CB8AC3E}">
        <p14:creationId xmlns:p14="http://schemas.microsoft.com/office/powerpoint/2010/main" val="401842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924211" cy="936104"/>
          </a:xfrm>
        </p:spPr>
        <p:txBody>
          <a:bodyPr>
            <a:normAutofit/>
          </a:bodyPr>
          <a:lstStyle/>
          <a:p>
            <a:r>
              <a:rPr lang="en-US" dirty="0"/>
              <a:t>Hogyan? - YAGNI</a:t>
            </a: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449995" y="2041831"/>
            <a:ext cx="8010437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Y</a:t>
            </a:r>
            <a:r>
              <a:rPr lang="en-US" sz="3200" dirty="0"/>
              <a:t>ou </a:t>
            </a:r>
            <a:r>
              <a:rPr lang="en-US" sz="3200" b="1" dirty="0" err="1">
                <a:solidFill>
                  <a:srgbClr val="FF0000"/>
                </a:solidFill>
              </a:rPr>
              <a:t>a</a:t>
            </a:r>
            <a:r>
              <a:rPr lang="en-US" sz="3200" dirty="0" err="1"/>
              <a:t>ren</a:t>
            </a:r>
            <a:r>
              <a:rPr lang="hu-HU" sz="3200" dirty="0"/>
              <a:t>’</a:t>
            </a:r>
            <a:r>
              <a:rPr lang="en-US" sz="3200" dirty="0"/>
              <a:t>t </a:t>
            </a:r>
            <a:r>
              <a:rPr lang="en-US" sz="3200" b="1" dirty="0" err="1">
                <a:solidFill>
                  <a:srgbClr val="FF0000"/>
                </a:solidFill>
              </a:rPr>
              <a:t>g</a:t>
            </a:r>
            <a:r>
              <a:rPr lang="en-US" sz="3200" dirty="0" err="1"/>
              <a:t>onna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n</a:t>
            </a:r>
            <a:r>
              <a:rPr lang="en-US" sz="3200" dirty="0"/>
              <a:t>eed </a:t>
            </a:r>
            <a:r>
              <a:rPr lang="en-US" sz="3200" b="1" dirty="0">
                <a:solidFill>
                  <a:srgbClr val="FF0000"/>
                </a:solidFill>
              </a:rPr>
              <a:t>i</a:t>
            </a:r>
            <a:r>
              <a:rPr lang="en-US" sz="3200" dirty="0"/>
              <a:t>t</a:t>
            </a:r>
          </a:p>
          <a:p>
            <a:pPr lvl="1">
              <a:buClr>
                <a:schemeClr val="tx1"/>
              </a:buClr>
              <a:buSzPct val="100000"/>
              <a:buFont typeface="Arial" panose="020B0604020202020204" pitchFamily="34" charset="0"/>
              <a:buChar char="−"/>
            </a:pPr>
            <a:r>
              <a:rPr lang="en-US" sz="2800" dirty="0" err="1"/>
              <a:t>Mindig</a:t>
            </a:r>
            <a:r>
              <a:rPr lang="en-US" sz="2800" dirty="0"/>
              <a:t> </a:t>
            </a:r>
            <a:r>
              <a:rPr lang="en-US" sz="2800" dirty="0" err="1"/>
              <a:t>annyit</a:t>
            </a:r>
            <a:r>
              <a:rPr lang="en-US" sz="2800" dirty="0"/>
              <a:t> </a:t>
            </a:r>
            <a:r>
              <a:rPr lang="en-US" sz="2800" dirty="0" err="1"/>
              <a:t>implementálj</a:t>
            </a:r>
            <a:r>
              <a:rPr lang="en-US" sz="2800" dirty="0"/>
              <a:t>, </a:t>
            </a:r>
            <a:r>
              <a:rPr lang="en-US" sz="2800" dirty="0" err="1"/>
              <a:t>amennyi</a:t>
            </a:r>
            <a:r>
              <a:rPr lang="en-US" sz="2800" dirty="0"/>
              <a:t> </a:t>
            </a:r>
            <a:r>
              <a:rPr lang="en-US" sz="2800" dirty="0" err="1"/>
              <a:t>szükséges</a:t>
            </a:r>
            <a:endParaRPr lang="en-US" sz="2800" dirty="0"/>
          </a:p>
          <a:p>
            <a:pPr lvl="2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Ne </a:t>
            </a:r>
            <a:r>
              <a:rPr lang="en-US" sz="2800" dirty="0" err="1"/>
              <a:t>többet</a:t>
            </a:r>
            <a:r>
              <a:rPr lang="en-US" sz="2800" dirty="0"/>
              <a:t>, de ne is </a:t>
            </a:r>
            <a:r>
              <a:rPr lang="en-US" sz="2800" dirty="0" err="1"/>
              <a:t>kevesebbet</a:t>
            </a:r>
            <a:endParaRPr lang="en-US" sz="2800" dirty="0"/>
          </a:p>
          <a:p>
            <a:pPr lvl="2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err="1"/>
              <a:t>Több</a:t>
            </a:r>
            <a:r>
              <a:rPr lang="en-US" sz="2800" dirty="0"/>
              <a:t> </a:t>
            </a:r>
            <a:r>
              <a:rPr lang="en-US" sz="2800" dirty="0" err="1"/>
              <a:t>kód</a:t>
            </a:r>
            <a:r>
              <a:rPr lang="en-US" sz="2800" dirty="0"/>
              <a:t>, </a:t>
            </a:r>
            <a:r>
              <a:rPr lang="en-US" sz="2800" dirty="0" err="1"/>
              <a:t>több</a:t>
            </a:r>
            <a:r>
              <a:rPr lang="en-US" sz="2800" dirty="0"/>
              <a:t> </a:t>
            </a:r>
            <a:r>
              <a:rPr lang="en-US" sz="2800" dirty="0" err="1"/>
              <a:t>hibalehetőség</a:t>
            </a:r>
            <a:r>
              <a:rPr lang="en-US" sz="2800" dirty="0"/>
              <a:t> -&gt; </a:t>
            </a:r>
            <a:r>
              <a:rPr lang="en-US" sz="2800" dirty="0" err="1"/>
              <a:t>felesleges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612967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6301</TotalTime>
  <Words>1203</Words>
  <Application>Microsoft Office PowerPoint</Application>
  <PresentationFormat>Diavetítés a képernyőre (4:3 oldalarány)</PresentationFormat>
  <Paragraphs>251</Paragraphs>
  <Slides>28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Webdings</vt:lpstr>
      <vt:lpstr>Wingdings</vt:lpstr>
      <vt:lpstr>Office-téma</vt:lpstr>
      <vt:lpstr>A Clean Code programozási elvek és Refaktorálás a gyakorlatban</vt:lpstr>
      <vt:lpstr>Clean code - Mi az?</vt:lpstr>
      <vt:lpstr>Miért jó?</vt:lpstr>
      <vt:lpstr>Hogyan? – Elnevezések (1)</vt:lpstr>
      <vt:lpstr>Hogyan? – Elnevezések (2)</vt:lpstr>
      <vt:lpstr>Hogyan? - Alapelvek </vt:lpstr>
      <vt:lpstr>Hogyan? - DRY</vt:lpstr>
      <vt:lpstr>Hogyan? - KISS</vt:lpstr>
      <vt:lpstr>Hogyan? - YAGNI</vt:lpstr>
      <vt:lpstr>Hogyan? - SOLID</vt:lpstr>
      <vt:lpstr>Hogyan? - SOLID</vt:lpstr>
      <vt:lpstr>Hogyan? - SOLID</vt:lpstr>
      <vt:lpstr>Hogyan? - SOLID</vt:lpstr>
      <vt:lpstr>Hogyan? - SOLID</vt:lpstr>
      <vt:lpstr>Könyvajánló</vt:lpstr>
      <vt:lpstr>Refaktorálás bevezető</vt:lpstr>
      <vt:lpstr>Refaktoringok</vt:lpstr>
      <vt:lpstr>Motiváció</vt:lpstr>
      <vt:lpstr>Kódminőség és mérése</vt:lpstr>
      <vt:lpstr>PowerPoint-bemutató</vt:lpstr>
      <vt:lpstr>Módszertan</vt:lpstr>
      <vt:lpstr>Eredmények vizsgálata</vt:lpstr>
      <vt:lpstr>Eredmények vizsgálata</vt:lpstr>
      <vt:lpstr>Eredmények vizsgálata</vt:lpstr>
      <vt:lpstr>Trend vizsgálata</vt:lpstr>
      <vt:lpstr>Saját eredményeim</vt:lpstr>
      <vt:lpstr>Konklúzió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Péter Hegedűs</cp:lastModifiedBy>
  <cp:revision>164</cp:revision>
  <dcterms:created xsi:type="dcterms:W3CDTF">2014-03-03T11:13:53Z</dcterms:created>
  <dcterms:modified xsi:type="dcterms:W3CDTF">2024-12-02T09:36:05Z</dcterms:modified>
</cp:coreProperties>
</file>